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9" r:id="rId4"/>
    <p:sldId id="265" r:id="rId5"/>
    <p:sldId id="261" r:id="rId6"/>
    <p:sldId id="259" r:id="rId7"/>
    <p:sldId id="266" r:id="rId8"/>
    <p:sldId id="270" r:id="rId9"/>
    <p:sldId id="272" r:id="rId10"/>
    <p:sldId id="271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784A-E86A-4B8D-A54F-35F7A0BB9B1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DB763-5E73-4DC7-8CDB-350060E2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2E21F-5890-43D7-B323-79C943482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357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1FCEE-772B-4343-B1D6-6D29D2E91C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751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686D3C-B25B-4EB3-BEC1-D8DA36980FF5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623131-5F00-4BCB-9DE5-79F2F2ED08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Allegories, Parables, &amp; Fables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copy into the Class Notes section of your notebook.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Allegory can be read on one level for its </a:t>
            </a:r>
            <a:r>
              <a:rPr lang="en-US" b="1" i="1" dirty="0" smtClean="0"/>
              <a:t>literal</a:t>
            </a:r>
            <a:r>
              <a:rPr lang="en-US" dirty="0" smtClean="0"/>
              <a:t> or straightforward meaning</a:t>
            </a:r>
          </a:p>
          <a:p>
            <a:r>
              <a:rPr lang="en-US" dirty="0" smtClean="0"/>
              <a:t>An allegory can be read for its </a:t>
            </a:r>
            <a:r>
              <a:rPr lang="en-US" b="1" i="1" dirty="0" smtClean="0"/>
              <a:t>symbolic</a:t>
            </a:r>
            <a:r>
              <a:rPr lang="en-US" dirty="0" smtClean="0"/>
              <a:t>, or </a:t>
            </a:r>
            <a:r>
              <a:rPr lang="en-US" b="1" i="1" dirty="0" smtClean="0"/>
              <a:t>allegorical </a:t>
            </a:r>
            <a:r>
              <a:rPr lang="en-US" dirty="0" smtClean="0"/>
              <a:t>meaning</a:t>
            </a:r>
          </a:p>
          <a:p>
            <a:r>
              <a:rPr lang="en-US" dirty="0" smtClean="0"/>
              <a:t>Allegories are often intended to teach a moral lesson or make a comment about goodness and depravity.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Allegories</a:t>
            </a:r>
            <a:endParaRPr lang="en-US" dirty="0"/>
          </a:p>
        </p:txBody>
      </p:sp>
      <p:pic>
        <p:nvPicPr>
          <p:cNvPr id="35843" name="Picture 3" descr="C:\Users\trimm_n\AppData\Local\Microsoft\Windows\Temporary Internet Files\Content.IE5\YIIXQC3D\MC90012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14838"/>
            <a:ext cx="3833388" cy="19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famous parables and allegorical stories/movies/television programs are:</a:t>
            </a:r>
            <a:endParaRPr lang="en-US" dirty="0"/>
          </a:p>
          <a:p>
            <a:r>
              <a:rPr lang="en-US" i="1" dirty="0" smtClean="0"/>
              <a:t>Animal Farm </a:t>
            </a:r>
          </a:p>
          <a:p>
            <a:r>
              <a:rPr lang="en-US" dirty="0" smtClean="0"/>
              <a:t>“The Emperor’s New Clothes” </a:t>
            </a:r>
          </a:p>
          <a:p>
            <a:r>
              <a:rPr lang="en-US" i="1" dirty="0" smtClean="0"/>
              <a:t>The Wizard of Oz </a:t>
            </a:r>
          </a:p>
          <a:p>
            <a:r>
              <a:rPr lang="en-US" dirty="0" smtClean="0"/>
              <a:t>“The Boy Who Cried Wolf”</a:t>
            </a:r>
          </a:p>
          <a:p>
            <a:r>
              <a:rPr lang="en-US" i="1" dirty="0" smtClean="0"/>
              <a:t>Avatar </a:t>
            </a:r>
          </a:p>
          <a:p>
            <a:r>
              <a:rPr lang="en-US" i="1" dirty="0" smtClean="0"/>
              <a:t>The Matrix</a:t>
            </a:r>
          </a:p>
          <a:p>
            <a:r>
              <a:rPr lang="en-US" i="1" dirty="0" smtClean="0"/>
              <a:t>Of Mice and Men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popular Allegories and Parables…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57150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a old English play called </a:t>
            </a:r>
            <a:r>
              <a:rPr lang="en-US" sz="2400" i="1" dirty="0" smtClean="0"/>
              <a:t>Everyman, </a:t>
            </a:r>
            <a:r>
              <a:rPr lang="en-US" sz="2400" dirty="0" smtClean="0"/>
              <a:t>the </a:t>
            </a:r>
            <a:r>
              <a:rPr lang="en-US" sz="2400" dirty="0" smtClean="0"/>
              <a:t>main </a:t>
            </a:r>
            <a:r>
              <a:rPr lang="en-US" sz="2400" dirty="0" smtClean="0"/>
              <a:t>character is named Everyman </a:t>
            </a:r>
            <a:r>
              <a:rPr lang="en-US" sz="2400" dirty="0" smtClean="0"/>
              <a:t>(he </a:t>
            </a:r>
            <a:r>
              <a:rPr lang="en-US" sz="2400" dirty="0" smtClean="0"/>
              <a:t>stands for exactly what his name indicates.)</a:t>
            </a:r>
          </a:p>
          <a:p>
            <a:r>
              <a:rPr lang="en-US" sz="2400" dirty="0" smtClean="0"/>
              <a:t>One day Everyman is summoned by death to give an accounting of his life.</a:t>
            </a:r>
          </a:p>
          <a:p>
            <a:r>
              <a:rPr lang="en-US" sz="2400" dirty="0" smtClean="0"/>
              <a:t>Everyman asks his friends Fellowship, Beauty, Strength and Good Deeds to go with him to tell </a:t>
            </a:r>
            <a:r>
              <a:rPr lang="en-US" sz="2400" dirty="0" smtClean="0"/>
              <a:t>Death </a:t>
            </a:r>
            <a:r>
              <a:rPr lang="en-US" sz="2400" dirty="0" smtClean="0"/>
              <a:t>that he has led a good life.</a:t>
            </a:r>
          </a:p>
          <a:p>
            <a:r>
              <a:rPr lang="en-US" sz="2400" dirty="0" smtClean="0"/>
              <a:t>Only Good Deeds stays with him until the end.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the lesson is from this story?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Allegory continued…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867" name="Picture 3" descr="C:\Users\trimm_n\AppData\Local\Microsoft\Windows\Temporary Internet Files\Content.IE5\BGDB43GD\MC900445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9621"/>
            <a:ext cx="2391508" cy="48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Allegory = the </a:t>
            </a:r>
            <a:r>
              <a:rPr lang="en-US" b="1" dirty="0"/>
              <a:t>l</a:t>
            </a:r>
            <a:r>
              <a:rPr lang="en-US" b="1" dirty="0" smtClean="0"/>
              <a:t>iterary </a:t>
            </a:r>
            <a:r>
              <a:rPr lang="en-US" b="1" dirty="0"/>
              <a:t>f</a:t>
            </a:r>
            <a:r>
              <a:rPr lang="en-US" b="1" dirty="0" smtClean="0"/>
              <a:t>orm </a:t>
            </a:r>
            <a:r>
              <a:rPr lang="en-US" b="1" dirty="0" smtClean="0"/>
              <a:t>of </a:t>
            </a:r>
            <a:r>
              <a:rPr lang="en-US" b="1" i="1" dirty="0" smtClean="0"/>
              <a:t>Lord of the Flies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274320" indent="-256032">
              <a:lnSpc>
                <a:spcPct val="90000"/>
              </a:lnSpc>
              <a:defRPr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literary form of the </a:t>
            </a:r>
            <a:r>
              <a:rPr lang="en-US" altLang="en-US" sz="2800" b="1" dirty="0"/>
              <a:t>animal fable</a:t>
            </a:r>
            <a:r>
              <a:rPr lang="en-US" altLang="en-US" sz="2800" dirty="0"/>
              <a:t> has been used for centuries. </a:t>
            </a:r>
          </a:p>
          <a:p>
            <a:pPr marL="640080" lvl="1" indent="-256032">
              <a:lnSpc>
                <a:spcPct val="90000"/>
              </a:lnSpc>
              <a:defRPr/>
            </a:pPr>
            <a:r>
              <a:rPr lang="en-US" altLang="en-US" dirty="0"/>
              <a:t>Animal fables are short stories that teach a moral lesson. They include animals that often talk and act like humans. (Ex: Aesop’s fables)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Animals</a:t>
            </a:r>
            <a:endParaRPr lang="en-US" dirty="0" smtClean="0"/>
          </a:p>
          <a:p>
            <a:pPr eaLnBrk="1" hangingPunct="1"/>
            <a:r>
              <a:rPr lang="en-US" dirty="0" smtClean="0"/>
              <a:t>Used to teach moral lessons to children</a:t>
            </a:r>
          </a:p>
          <a:p>
            <a:pPr eaLnBrk="1" hangingPunct="1"/>
            <a:r>
              <a:rPr lang="en-US" dirty="0" smtClean="0"/>
              <a:t>Animals/characters represent</a:t>
            </a:r>
          </a:p>
          <a:p>
            <a:pPr lvl="1" eaLnBrk="1" hangingPunct="1"/>
            <a:r>
              <a:rPr lang="en-US" dirty="0" smtClean="0"/>
              <a:t>Virtues = good </a:t>
            </a:r>
            <a:r>
              <a:rPr lang="en-US" dirty="0" smtClean="0"/>
              <a:t>human qualities</a:t>
            </a:r>
          </a:p>
          <a:p>
            <a:pPr lvl="1" eaLnBrk="1" hangingPunct="1"/>
            <a:r>
              <a:rPr lang="en-US" dirty="0" smtClean="0"/>
              <a:t>Vices = bad </a:t>
            </a:r>
            <a:r>
              <a:rPr lang="en-US" dirty="0" smtClean="0"/>
              <a:t>human qualities</a:t>
            </a:r>
          </a:p>
          <a:p>
            <a:pPr lvl="1" eaLnBrk="1" hangingPunct="1"/>
            <a:r>
              <a:rPr lang="en-US" sz="2000" dirty="0" smtClean="0"/>
              <a:t>**Fables teach </a:t>
            </a:r>
            <a:r>
              <a:rPr lang="en-US" sz="2000" dirty="0" smtClean="0"/>
              <a:t>lessons about</a:t>
            </a:r>
            <a:r>
              <a:rPr lang="en-US" sz="2000" dirty="0"/>
              <a:t> </a:t>
            </a:r>
            <a:r>
              <a:rPr lang="en-US" sz="2000" dirty="0" smtClean="0"/>
              <a:t>life</a:t>
            </a:r>
            <a:r>
              <a:rPr lang="en-US" sz="2000" dirty="0" smtClean="0"/>
              <a:t>**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Fable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TE5BMH76\MCj0391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91148"/>
            <a:ext cx="18240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:\Users\home\AppData\Local\Microsoft\Windows\Temporary Internet Files\Content.IE5\17ITIC57\MCAN02339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112"/>
            <a:ext cx="11493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:\Users\home\AppData\Local\Microsoft\Windows\Temporary Internet Files\Content.IE5\17ITIC57\MCj011588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18" y="3256445"/>
            <a:ext cx="342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1828800" y="5915980"/>
            <a:ext cx="2617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onstantia" pitchFamily="18" charset="0"/>
              </a:rPr>
              <a:t>Represents Perseverance</a:t>
            </a:r>
          </a:p>
        </p:txBody>
      </p:sp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6934200" y="1409700"/>
            <a:ext cx="2617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onstantia" pitchFamily="18" charset="0"/>
              </a:rPr>
              <a:t>Represents arrogance</a:t>
            </a:r>
          </a:p>
        </p:txBody>
      </p:sp>
    </p:spTree>
    <p:extLst>
      <p:ext uri="{BB962C8B-B14F-4D97-AF65-F5344CB8AC3E}">
        <p14:creationId xmlns:p14="http://schemas.microsoft.com/office/powerpoint/2010/main" val="20048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/>
          <a:lstStyle/>
          <a:p>
            <a:r>
              <a:rPr lang="en-US" sz="2400" dirty="0" smtClean="0"/>
              <a:t>Another example of a famous fable is the following from Aesop’s Fables:</a:t>
            </a:r>
          </a:p>
          <a:p>
            <a:r>
              <a:rPr lang="en-US" sz="2400" dirty="0" smtClean="0"/>
              <a:t>The Hound Dog and the Rabbit</a:t>
            </a:r>
            <a:endParaRPr lang="en-US" sz="2400" dirty="0"/>
          </a:p>
          <a:p>
            <a:r>
              <a:rPr lang="en-US" sz="2400" dirty="0" smtClean="0"/>
              <a:t>One day, a hound dog was hunting for a rabbit and managed to find one.  The hound chased the rabbit for a long time, but eventually, the rabbit escaped.  When another dog made fun of the hound dog for allowing the rabbit to escape, the hound dog replied: “You do now see the difference between the rabbit and I; I am only running for my dinner, while he is running for his life.”  </a:t>
            </a:r>
          </a:p>
          <a:p>
            <a:r>
              <a:rPr lang="en-US" sz="2400" dirty="0" smtClean="0"/>
              <a:t>The lesson: Incentive will spur </a:t>
            </a:r>
            <a:r>
              <a:rPr lang="en-US" sz="2400" dirty="0" smtClean="0"/>
              <a:t>effort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Example of an Aesop Fable…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at least two (2) Aesop fables…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animals are being used?  Any reason(s) for choosing these particular animals, i.e. personality traits, characteristics, etc.?</a:t>
            </a:r>
          </a:p>
          <a:p>
            <a:r>
              <a:rPr lang="en-US" dirty="0" smtClean="0"/>
              <a:t>What is the </a:t>
            </a:r>
            <a:r>
              <a:rPr lang="en-US" dirty="0" smtClean="0"/>
              <a:t>moral that is expressed?  Write it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personality traits could be associated with the following </a:t>
            </a:r>
            <a:r>
              <a:rPr lang="en-US" dirty="0" smtClean="0"/>
              <a:t>animals?</a:t>
            </a:r>
            <a:endParaRPr lang="en-US" dirty="0" smtClean="0"/>
          </a:p>
          <a:p>
            <a:pPr lvl="1"/>
            <a:r>
              <a:rPr lang="en-US" sz="3200" dirty="0" smtClean="0"/>
              <a:t>A pig</a:t>
            </a:r>
          </a:p>
          <a:p>
            <a:pPr lvl="1"/>
            <a:r>
              <a:rPr lang="en-US" sz="3200" dirty="0" smtClean="0"/>
              <a:t>A horse</a:t>
            </a:r>
          </a:p>
          <a:p>
            <a:pPr lvl="1"/>
            <a:r>
              <a:rPr lang="en-US" sz="3200" dirty="0" smtClean="0"/>
              <a:t>A sheep</a:t>
            </a:r>
          </a:p>
          <a:p>
            <a:pPr lvl="1"/>
            <a:r>
              <a:rPr lang="en-US" sz="3200" dirty="0" smtClean="0"/>
              <a:t>A donkey</a:t>
            </a:r>
          </a:p>
          <a:p>
            <a:pPr lvl="1"/>
            <a:r>
              <a:rPr lang="en-US" sz="3200" dirty="0" smtClean="0"/>
              <a:t>A cow </a:t>
            </a:r>
          </a:p>
          <a:p>
            <a:pPr lvl="1"/>
            <a:r>
              <a:rPr lang="en-US" sz="3200" dirty="0" smtClean="0"/>
              <a:t>A rat</a:t>
            </a:r>
          </a:p>
          <a:p>
            <a:pPr lvl="1"/>
            <a:r>
              <a:rPr lang="en-US" sz="3200" dirty="0" smtClean="0"/>
              <a:t>A dog</a:t>
            </a:r>
          </a:p>
          <a:p>
            <a:pPr lvl="1"/>
            <a:r>
              <a:rPr lang="en-US" sz="3200" dirty="0" smtClean="0"/>
              <a:t>A new animal of your choosing…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86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 set in the real </a:t>
            </a:r>
            <a:r>
              <a:rPr lang="en-US" dirty="0" smtClean="0"/>
              <a:t>world.</a:t>
            </a:r>
            <a:endParaRPr lang="en-US" dirty="0" smtClean="0"/>
          </a:p>
          <a:p>
            <a:pPr eaLnBrk="1" hangingPunct="1"/>
            <a:r>
              <a:rPr lang="en-US" dirty="0" smtClean="0"/>
              <a:t>Teaches a lesson about ethics or </a:t>
            </a:r>
            <a:r>
              <a:rPr lang="en-US" dirty="0" smtClean="0"/>
              <a:t>morality.</a:t>
            </a:r>
          </a:p>
          <a:p>
            <a:r>
              <a:rPr lang="en-US" dirty="0"/>
              <a:t>S</a:t>
            </a:r>
            <a:r>
              <a:rPr lang="en-US" dirty="0" smtClean="0"/>
              <a:t>tory </a:t>
            </a:r>
            <a:r>
              <a:rPr lang="en-US" dirty="0"/>
              <a:t>used to illustrate a moral or spiritual lesson, as told by Jesus in the Gospels.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 </a:t>
            </a:r>
            <a:r>
              <a:rPr lang="en-US" b="1" dirty="0" smtClean="0"/>
              <a:t>Parable</a:t>
            </a:r>
            <a:r>
              <a:rPr lang="en-US" dirty="0" smtClean="0"/>
              <a:t>?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aflion.com/wp-content/uploads/2009/11/Good-Samari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56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62400" y="4038600"/>
            <a:ext cx="395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nstantia" pitchFamily="18" charset="0"/>
              </a:rPr>
              <a:t>Remember </a:t>
            </a:r>
            <a:r>
              <a:rPr lang="en-US" dirty="0">
                <a:solidFill>
                  <a:srgbClr val="FF0000"/>
                </a:solidFill>
                <a:latin typeface="Constantia" pitchFamily="18" charset="0"/>
              </a:rPr>
              <a:t>the Good Samaritan??</a:t>
            </a:r>
          </a:p>
          <a:p>
            <a:pPr eaLnBrk="1" hangingPunct="1"/>
            <a:endParaRPr lang="en-US" dirty="0">
              <a:solidFill>
                <a:srgbClr val="FF0000"/>
              </a:solidFill>
              <a:latin typeface="Constantia" pitchFamily="18" charset="0"/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onstantia" pitchFamily="18" charset="0"/>
              </a:rPr>
              <a:t>-Many stories in the Bible are parables</a:t>
            </a:r>
          </a:p>
        </p:txBody>
      </p:sp>
    </p:spTree>
    <p:extLst>
      <p:ext uri="{BB962C8B-B14F-4D97-AF65-F5344CB8AC3E}">
        <p14:creationId xmlns:p14="http://schemas.microsoft.com/office/powerpoint/2010/main" val="1072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56032">
              <a:defRPr/>
            </a:pPr>
            <a:r>
              <a:rPr lang="en-US" altLang="en-US" sz="2800" dirty="0"/>
              <a:t>Animal fables </a:t>
            </a:r>
            <a:r>
              <a:rPr lang="en-US" altLang="en-US" sz="2800" dirty="0" smtClean="0"/>
              <a:t>and parables soon </a:t>
            </a:r>
            <a:r>
              <a:rPr lang="en-US" altLang="en-US" sz="2800" dirty="0"/>
              <a:t>developed into more </a:t>
            </a:r>
            <a:r>
              <a:rPr lang="en-US" altLang="en-US" sz="2800" b="1" dirty="0"/>
              <a:t>complex</a:t>
            </a:r>
            <a:r>
              <a:rPr lang="en-US" altLang="en-US" sz="2800" dirty="0"/>
              <a:t> forms of literature called </a:t>
            </a:r>
            <a:r>
              <a:rPr lang="en-US" altLang="en-US" sz="2800" b="1" dirty="0"/>
              <a:t>allegories</a:t>
            </a:r>
            <a:r>
              <a:rPr lang="en-US" altLang="en-US" sz="2800" dirty="0"/>
              <a:t>. </a:t>
            </a:r>
          </a:p>
          <a:p>
            <a:pPr marL="640080" lvl="1" indent="-256032">
              <a:defRPr/>
            </a:pPr>
            <a:r>
              <a:rPr lang="en-US" altLang="en-US" dirty="0"/>
              <a:t>An allegory is a story that includes characters, setting, etc. that have both literal and figurative meanings. </a:t>
            </a:r>
            <a:endParaRPr lang="en-US" altLang="en-US" dirty="0" smtClean="0"/>
          </a:p>
          <a:p>
            <a:pPr lvl="1"/>
            <a:r>
              <a:rPr lang="en-US" dirty="0"/>
              <a:t>In some types of Allegories, the characters and setting represent </a:t>
            </a:r>
            <a:r>
              <a:rPr lang="en-US" dirty="0">
                <a:solidFill>
                  <a:srgbClr val="C00000"/>
                </a:solidFill>
              </a:rPr>
              <a:t>abstract</a:t>
            </a:r>
            <a:r>
              <a:rPr lang="en-US" dirty="0"/>
              <a:t> ideas of moral qualities.</a:t>
            </a:r>
          </a:p>
          <a:p>
            <a:pPr lvl="1"/>
            <a:r>
              <a:rPr lang="en-US" dirty="0"/>
              <a:t>In other types, characters and situations stand for historical figures and events.</a:t>
            </a:r>
          </a:p>
          <a:p>
            <a:pPr marL="640080" lvl="1" indent="-256032">
              <a:defRPr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Zootopia</a:t>
            </a:r>
            <a:r>
              <a:rPr lang="en-US" dirty="0" smtClean="0"/>
              <a:t> as an allegory…</a:t>
            </a:r>
            <a:endParaRPr lang="en-US" dirty="0"/>
          </a:p>
        </p:txBody>
      </p:sp>
      <p:pic>
        <p:nvPicPr>
          <p:cNvPr id="4" name="Content Placeholder 3" descr="&lt;strong&gt;Zootopia&lt;/strong&gt; | Instale wallpapers exclusivos para seu celular, tablet e ...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992533" cy="4800600"/>
          </a:xfrm>
        </p:spPr>
      </p:pic>
    </p:spTree>
    <p:extLst>
      <p:ext uri="{BB962C8B-B14F-4D97-AF65-F5344CB8AC3E}">
        <p14:creationId xmlns:p14="http://schemas.microsoft.com/office/powerpoint/2010/main" val="41411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332</TotalTime>
  <Words>602</Words>
  <Application>Microsoft Office PowerPoint</Application>
  <PresentationFormat>On-screen Show (4:3)</PresentationFormat>
  <Paragraphs>64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Tw Cen MT</vt:lpstr>
      <vt:lpstr>Wingdings</vt:lpstr>
      <vt:lpstr>Wingdings 2</vt:lpstr>
      <vt:lpstr>Median</vt:lpstr>
      <vt:lpstr>Allegories, Parables, &amp; Fables</vt:lpstr>
      <vt:lpstr>Allegory = the literary form of Lord of the Flies</vt:lpstr>
      <vt:lpstr>Concept Development: Fable</vt:lpstr>
      <vt:lpstr>Example of an Aesop Fable…</vt:lpstr>
      <vt:lpstr>Read at least two (2) Aesop fables…</vt:lpstr>
      <vt:lpstr>PowerPoint Presentation</vt:lpstr>
      <vt:lpstr>What is a Parable?</vt:lpstr>
      <vt:lpstr>PowerPoint Presentation</vt:lpstr>
      <vt:lpstr>Zootopia as an allegory…</vt:lpstr>
      <vt:lpstr>Examples of Allegories</vt:lpstr>
      <vt:lpstr>Examples of popular Allegories and Parables…</vt:lpstr>
      <vt:lpstr>Allegory continued…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Allegories &amp; Fables</dc:title>
  <dc:creator>User</dc:creator>
  <cp:lastModifiedBy>Malloy Sean P</cp:lastModifiedBy>
  <cp:revision>20</cp:revision>
  <dcterms:created xsi:type="dcterms:W3CDTF">2015-04-14T14:43:20Z</dcterms:created>
  <dcterms:modified xsi:type="dcterms:W3CDTF">2017-04-20T15:30:37Z</dcterms:modified>
</cp:coreProperties>
</file>