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EACD785-4416-4784-82F8-4476EBC5BBC0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CFAE71-B60D-42CB-990C-7C3824958917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Denotation vs. Connotation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copy into the Class Notes section of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Connotation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attitudes and feelings associated with a word.</a:t>
            </a:r>
          </a:p>
          <a:p>
            <a:r>
              <a:rPr lang="en-US" dirty="0" smtClean="0"/>
              <a:t>The connotation of a word may be </a:t>
            </a:r>
            <a:r>
              <a:rPr lang="en-US" b="1" i="1" dirty="0" smtClean="0"/>
              <a:t>positive</a:t>
            </a:r>
            <a:r>
              <a:rPr lang="en-US" dirty="0" smtClean="0"/>
              <a:t> or </a:t>
            </a:r>
            <a:r>
              <a:rPr lang="en-US" b="1" i="1" dirty="0" smtClean="0"/>
              <a:t>negative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For example…</a:t>
            </a:r>
          </a:p>
          <a:p>
            <a:r>
              <a:rPr lang="en-US" b="1" i="1" dirty="0" smtClean="0"/>
              <a:t>Snake </a:t>
            </a:r>
            <a:r>
              <a:rPr lang="en-US" dirty="0" smtClean="0"/>
              <a:t>= evil, danger, scary, gross, etc.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6030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Denotation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literal or dictionary meaning / definition of a word.</a:t>
            </a:r>
          </a:p>
          <a:p>
            <a:endParaRPr lang="en-US" dirty="0"/>
          </a:p>
          <a:p>
            <a:r>
              <a:rPr lang="en-US" dirty="0" smtClean="0"/>
              <a:t>For example…</a:t>
            </a:r>
          </a:p>
          <a:p>
            <a:r>
              <a:rPr lang="en-US" b="1" i="1" dirty="0" smtClean="0"/>
              <a:t>Snake</a:t>
            </a:r>
            <a:r>
              <a:rPr lang="en-US" dirty="0" smtClean="0"/>
              <a:t> = </a:t>
            </a:r>
            <a:r>
              <a:rPr lang="en-US" dirty="0"/>
              <a:t>any of numerous scaly, legless, sometimes venomous </a:t>
            </a:r>
            <a:r>
              <a:rPr lang="en-US" dirty="0" smtClean="0"/>
              <a:t>reptiles; having </a:t>
            </a:r>
            <a:r>
              <a:rPr lang="en-US" dirty="0"/>
              <a:t>a long, tapering, cylindrical body and found in most tropical and temperate </a:t>
            </a:r>
            <a:r>
              <a:rPr lang="en-US" dirty="0" smtClean="0"/>
              <a:t>regions.</a:t>
            </a:r>
          </a:p>
        </p:txBody>
      </p:sp>
    </p:spTree>
    <p:extLst>
      <p:ext uri="{BB962C8B-B14F-4D97-AF65-F5344CB8AC3E}">
        <p14:creationId xmlns:p14="http://schemas.microsoft.com/office/powerpoint/2010/main" val="39604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Practice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Provide the </a:t>
            </a:r>
            <a:r>
              <a:rPr lang="en-US" sz="2400" i="1" dirty="0" smtClean="0"/>
              <a:t>connotative</a:t>
            </a:r>
            <a:r>
              <a:rPr lang="en-US" sz="2400" dirty="0" smtClean="0"/>
              <a:t> </a:t>
            </a:r>
            <a:r>
              <a:rPr lang="en-US" sz="2400" dirty="0"/>
              <a:t>definitions for each of the following words: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connotation is the emotions and other words that are associated with a given word.  What comes to mind with each of these words?</a:t>
            </a:r>
          </a:p>
          <a:p>
            <a:pPr lvl="1"/>
            <a:r>
              <a:rPr lang="en-US" dirty="0"/>
              <a:t>Beast</a:t>
            </a:r>
          </a:p>
          <a:p>
            <a:pPr lvl="1"/>
            <a:r>
              <a:rPr lang="en-US" dirty="0"/>
              <a:t>Epic</a:t>
            </a:r>
          </a:p>
          <a:p>
            <a:pPr lvl="1"/>
            <a:r>
              <a:rPr lang="en-US" dirty="0" smtClean="0"/>
              <a:t>Savage</a:t>
            </a:r>
            <a:endParaRPr lang="en-US" dirty="0"/>
          </a:p>
          <a:p>
            <a:pPr lvl="1"/>
            <a:r>
              <a:rPr lang="en-US" dirty="0"/>
              <a:t>Hip</a:t>
            </a:r>
          </a:p>
          <a:p>
            <a:pPr lvl="1"/>
            <a:r>
              <a:rPr lang="en-US" dirty="0" smtClean="0"/>
              <a:t>Hungry</a:t>
            </a:r>
          </a:p>
          <a:p>
            <a:pPr lvl="1"/>
            <a:r>
              <a:rPr lang="en-US" dirty="0" smtClean="0"/>
              <a:t>Thirsty</a:t>
            </a:r>
          </a:p>
          <a:p>
            <a:pPr lvl="1"/>
            <a:r>
              <a:rPr lang="en-US" dirty="0" smtClean="0"/>
              <a:t>Salty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7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Practice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Provide the </a:t>
            </a:r>
            <a:r>
              <a:rPr lang="en-US" sz="2400" i="1" dirty="0" smtClean="0"/>
              <a:t>denotative</a:t>
            </a:r>
            <a:r>
              <a:rPr lang="en-US" sz="2400" dirty="0" smtClean="0"/>
              <a:t> definitions for each of the following words: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denotation is the exact literal definition as found in a dictionary…</a:t>
            </a:r>
          </a:p>
          <a:p>
            <a:pPr lvl="1"/>
            <a:r>
              <a:rPr lang="en-US" dirty="0" smtClean="0"/>
              <a:t>Beast</a:t>
            </a:r>
          </a:p>
          <a:p>
            <a:pPr lvl="1"/>
            <a:r>
              <a:rPr lang="en-US" dirty="0" smtClean="0"/>
              <a:t>Epic</a:t>
            </a:r>
          </a:p>
          <a:p>
            <a:pPr lvl="1"/>
            <a:r>
              <a:rPr lang="en-US" dirty="0" smtClean="0"/>
              <a:t>Savage</a:t>
            </a:r>
          </a:p>
          <a:p>
            <a:pPr lvl="1"/>
            <a:r>
              <a:rPr lang="en-US" dirty="0" smtClean="0"/>
              <a:t>Hip</a:t>
            </a:r>
          </a:p>
          <a:p>
            <a:pPr lvl="1"/>
            <a:r>
              <a:rPr lang="en-US" dirty="0" smtClean="0"/>
              <a:t>Hungry</a:t>
            </a:r>
          </a:p>
          <a:p>
            <a:pPr lvl="1"/>
            <a:r>
              <a:rPr lang="en-US" dirty="0" smtClean="0"/>
              <a:t>Thirsty</a:t>
            </a:r>
          </a:p>
          <a:p>
            <a:pPr lvl="1"/>
            <a:r>
              <a:rPr lang="en-US" dirty="0" smtClean="0"/>
              <a:t>Salty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2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or Negative Connotation…</a:t>
            </a:r>
            <a:br>
              <a:rPr lang="en-US" dirty="0" smtClean="0"/>
            </a:br>
            <a:r>
              <a:rPr lang="en-US" sz="2200" dirty="0" smtClean="0"/>
              <a:t>With each of the following pairs of words, identify which word has a positive connotation and which word has a negative connotation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/>
              <a:t>1. gaze; stare</a:t>
            </a:r>
          </a:p>
          <a:p>
            <a:r>
              <a:rPr lang="en-US" dirty="0" smtClean="0"/>
              <a:t>2</a:t>
            </a:r>
            <a:r>
              <a:rPr lang="en-US" dirty="0"/>
              <a:t>. brainwash; persuade</a:t>
            </a:r>
          </a:p>
          <a:p>
            <a:r>
              <a:rPr lang="en-US" dirty="0" smtClean="0"/>
              <a:t>3</a:t>
            </a:r>
            <a:r>
              <a:rPr lang="en-US" dirty="0"/>
              <a:t>. delayed; tardy</a:t>
            </a:r>
          </a:p>
          <a:p>
            <a:r>
              <a:rPr lang="en-US" dirty="0" smtClean="0"/>
              <a:t>4</a:t>
            </a:r>
            <a:r>
              <a:rPr lang="en-US" dirty="0"/>
              <a:t>. lazily; leisurely</a:t>
            </a:r>
          </a:p>
          <a:p>
            <a:r>
              <a:rPr lang="en-US" dirty="0" smtClean="0"/>
              <a:t>5</a:t>
            </a:r>
            <a:r>
              <a:rPr lang="en-US" dirty="0"/>
              <a:t>. demand; request</a:t>
            </a:r>
          </a:p>
          <a:p>
            <a:r>
              <a:rPr lang="en-US" dirty="0" smtClean="0"/>
              <a:t>6</a:t>
            </a:r>
            <a:r>
              <a:rPr lang="en-US" dirty="0"/>
              <a:t>. gathering; mob</a:t>
            </a:r>
          </a:p>
          <a:p>
            <a:r>
              <a:rPr lang="en-US" dirty="0" smtClean="0"/>
              <a:t>7</a:t>
            </a:r>
            <a:r>
              <a:rPr lang="en-US" dirty="0"/>
              <a:t>. observe; spy </a:t>
            </a:r>
          </a:p>
          <a:p>
            <a:r>
              <a:rPr lang="en-US" dirty="0" smtClean="0"/>
              <a:t>8</a:t>
            </a:r>
            <a:r>
              <a:rPr lang="en-US" dirty="0"/>
              <a:t>. youthful; </a:t>
            </a:r>
            <a:r>
              <a:rPr lang="en-US" dirty="0" smtClean="0"/>
              <a:t>immature</a:t>
            </a:r>
            <a:endParaRPr lang="en-US" dirty="0"/>
          </a:p>
          <a:p>
            <a:r>
              <a:rPr lang="en-US" dirty="0"/>
              <a:t>9. irresponsible; carefree </a:t>
            </a:r>
          </a:p>
          <a:p>
            <a:r>
              <a:rPr lang="en-US" dirty="0"/>
              <a:t>10. unique; strange </a:t>
            </a:r>
          </a:p>
          <a:p>
            <a:r>
              <a:rPr lang="en-US" dirty="0"/>
              <a:t>11. inexpensive; cheap </a:t>
            </a:r>
          </a:p>
          <a:p>
            <a:r>
              <a:rPr lang="en-US" dirty="0"/>
              <a:t>12. </a:t>
            </a:r>
            <a:r>
              <a:rPr lang="en-US" dirty="0" smtClean="0"/>
              <a:t>competitive</a:t>
            </a:r>
            <a:r>
              <a:rPr lang="en-US" dirty="0"/>
              <a:t>; cutthroat </a:t>
            </a:r>
          </a:p>
        </p:txBody>
      </p:sp>
    </p:spTree>
    <p:extLst>
      <p:ext uri="{BB962C8B-B14F-4D97-AF65-F5344CB8AC3E}">
        <p14:creationId xmlns:p14="http://schemas.microsoft.com/office/powerpoint/2010/main" val="267235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following topics are words / themes that can be applied to </a:t>
            </a:r>
            <a:r>
              <a:rPr lang="en-US" i="1" dirty="0" smtClean="0"/>
              <a:t>TKAM…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a partner in the classroom.  One person will a </a:t>
            </a:r>
            <a:r>
              <a:rPr lang="en-US" b="1" i="1" dirty="0" smtClean="0"/>
              <a:t>positive</a:t>
            </a:r>
            <a:r>
              <a:rPr lang="en-US" dirty="0" smtClean="0"/>
              <a:t>; the other will be a </a:t>
            </a:r>
            <a:r>
              <a:rPr lang="en-US" b="1" i="1" dirty="0" smtClean="0"/>
              <a:t>negative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For each of the following words, write down at last </a:t>
            </a:r>
            <a:r>
              <a:rPr lang="en-US" dirty="0" smtClean="0"/>
              <a:t>five</a:t>
            </a:r>
            <a:r>
              <a:rPr lang="en-US" dirty="0" smtClean="0"/>
              <a:t> (5) </a:t>
            </a:r>
            <a:r>
              <a:rPr lang="en-US" dirty="0" smtClean="0"/>
              <a:t>connotative words or phrases according to your positive / negative placement (</a:t>
            </a:r>
            <a:r>
              <a:rPr lang="en-US" dirty="0" smtClean="0"/>
              <a:t>10 </a:t>
            </a:r>
            <a:r>
              <a:rPr lang="en-US" dirty="0" smtClean="0"/>
              <a:t>words total). </a:t>
            </a:r>
          </a:p>
          <a:p>
            <a:pPr lvl="1"/>
            <a:r>
              <a:rPr lang="en-US" dirty="0" smtClean="0"/>
              <a:t>Prejudice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Justice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Equality</a:t>
            </a:r>
          </a:p>
          <a:p>
            <a:pPr lvl="1"/>
            <a:r>
              <a:rPr lang="en-US" dirty="0" smtClean="0"/>
              <a:t>Compassion</a:t>
            </a:r>
            <a:r>
              <a:rPr lang="en-US" dirty="0"/>
              <a:t> </a:t>
            </a:r>
            <a:r>
              <a:rPr lang="en-US" dirty="0" smtClean="0"/>
              <a:t>/ forgiveness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Pride</a:t>
            </a:r>
          </a:p>
          <a:p>
            <a:pPr lvl="1"/>
            <a:r>
              <a:rPr lang="en-US" dirty="0" smtClean="0"/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16268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885</TotalTime>
  <Words>294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Denotation vs. Connotation</vt:lpstr>
      <vt:lpstr>Connotation</vt:lpstr>
      <vt:lpstr>Denotation</vt:lpstr>
      <vt:lpstr>Practice Provide the connotative definitions for each of the following words:</vt:lpstr>
      <vt:lpstr>Practice Provide the denotative definitions for each of the following words:</vt:lpstr>
      <vt:lpstr>Positive or Negative Connotation… With each of the following pairs of words, identify which word has a positive connotation and which word has a negative connotation </vt:lpstr>
      <vt:lpstr>The following topics are words / themes that can be applied to TKAM…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Denotation vs. Connotation</dc:title>
  <dc:creator>User</dc:creator>
  <cp:lastModifiedBy>User</cp:lastModifiedBy>
  <cp:revision>26</cp:revision>
  <dcterms:created xsi:type="dcterms:W3CDTF">2012-04-17T16:25:13Z</dcterms:created>
  <dcterms:modified xsi:type="dcterms:W3CDTF">2017-02-17T15:17:02Z</dcterms:modified>
</cp:coreProperties>
</file>