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9" r:id="rId3"/>
    <p:sldId id="274" r:id="rId4"/>
    <p:sldId id="258" r:id="rId5"/>
    <p:sldId id="259" r:id="rId6"/>
    <p:sldId id="270" r:id="rId7"/>
    <p:sldId id="260" r:id="rId8"/>
    <p:sldId id="261" r:id="rId9"/>
    <p:sldId id="262" r:id="rId10"/>
    <p:sldId id="263" r:id="rId11"/>
    <p:sldId id="271" r:id="rId12"/>
    <p:sldId id="272" r:id="rId13"/>
    <p:sldId id="264"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40088-E9DF-4D0A-ACBD-61F21D5D1C34}" type="datetimeFigureOut">
              <a:rPr lang="en-US" smtClean="0"/>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60234-70B5-4577-BFB0-E574305B6771}" type="slidenum">
              <a:rPr lang="en-US" smtClean="0"/>
              <a:t>‹#›</a:t>
            </a:fld>
            <a:endParaRPr lang="en-US"/>
          </a:p>
        </p:txBody>
      </p:sp>
    </p:spTree>
    <p:extLst>
      <p:ext uri="{BB962C8B-B14F-4D97-AF65-F5344CB8AC3E}">
        <p14:creationId xmlns:p14="http://schemas.microsoft.com/office/powerpoint/2010/main" val="218785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charset="-128"/>
              </a:defRPr>
            </a:lvl1pPr>
            <a:lvl2pPr marL="37931725" indent="-37474525">
              <a:spcBef>
                <a:spcPct val="30000"/>
              </a:spcBef>
              <a:defRPr sz="1200">
                <a:solidFill>
                  <a:schemeClr val="tx1"/>
                </a:solidFill>
                <a:latin typeface="Calibri" pitchFamily="34" charset="0"/>
                <a:ea typeface="ＭＳ Ｐゴシック" charset="-128"/>
              </a:defRPr>
            </a:lvl2pPr>
            <a:lvl3pPr marL="1143000" indent="-228600">
              <a:spcBef>
                <a:spcPct val="30000"/>
              </a:spcBef>
              <a:defRPr sz="1200">
                <a:solidFill>
                  <a:schemeClr val="tx1"/>
                </a:solidFill>
                <a:latin typeface="Calibri" pitchFamily="34" charset="0"/>
                <a:ea typeface="ＭＳ Ｐゴシック" charset="-128"/>
              </a:defRPr>
            </a:lvl3pPr>
            <a:lvl4pPr marL="1600200" indent="-228600">
              <a:spcBef>
                <a:spcPct val="30000"/>
              </a:spcBef>
              <a:defRPr sz="1200">
                <a:solidFill>
                  <a:schemeClr val="tx1"/>
                </a:solidFill>
                <a:latin typeface="Calibri" pitchFamily="34" charset="0"/>
                <a:ea typeface="ＭＳ Ｐゴシック" charset="-128"/>
              </a:defRPr>
            </a:lvl4pPr>
            <a:lvl5pPr marL="2057400" indent="-22860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a:spcBef>
                <a:spcPct val="0"/>
              </a:spcBef>
            </a:pPr>
            <a:fld id="{65C7C14A-C633-4BC6-906C-DC65CF902164}"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charset="-128"/>
              </a:defRPr>
            </a:lvl1pPr>
            <a:lvl2pPr marL="37931725" indent="-37474525">
              <a:spcBef>
                <a:spcPct val="30000"/>
              </a:spcBef>
              <a:defRPr sz="1200">
                <a:solidFill>
                  <a:schemeClr val="tx1"/>
                </a:solidFill>
                <a:latin typeface="Calibri" pitchFamily="34" charset="0"/>
                <a:ea typeface="ＭＳ Ｐゴシック" charset="-128"/>
              </a:defRPr>
            </a:lvl2pPr>
            <a:lvl3pPr marL="1143000" indent="-228600">
              <a:spcBef>
                <a:spcPct val="30000"/>
              </a:spcBef>
              <a:defRPr sz="1200">
                <a:solidFill>
                  <a:schemeClr val="tx1"/>
                </a:solidFill>
                <a:latin typeface="Calibri" pitchFamily="34" charset="0"/>
                <a:ea typeface="ＭＳ Ｐゴシック" charset="-128"/>
              </a:defRPr>
            </a:lvl3pPr>
            <a:lvl4pPr marL="1600200" indent="-228600">
              <a:spcBef>
                <a:spcPct val="30000"/>
              </a:spcBef>
              <a:defRPr sz="1200">
                <a:solidFill>
                  <a:schemeClr val="tx1"/>
                </a:solidFill>
                <a:latin typeface="Calibri" pitchFamily="34" charset="0"/>
                <a:ea typeface="ＭＳ Ｐゴシック" charset="-128"/>
              </a:defRPr>
            </a:lvl4pPr>
            <a:lvl5pPr marL="2057400" indent="-22860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a:spcBef>
                <a:spcPct val="0"/>
              </a:spcBef>
            </a:pPr>
            <a:fld id="{7F4D2D91-DA9E-47C1-B76D-1A1AD57C420D}" type="slidenum">
              <a:rPr lang="en-US" altLang="en-US"/>
              <a:pPr>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charset="-128"/>
              </a:defRPr>
            </a:lvl1pPr>
            <a:lvl2pPr marL="37931725" indent="-37474525">
              <a:spcBef>
                <a:spcPct val="30000"/>
              </a:spcBef>
              <a:defRPr sz="1200">
                <a:solidFill>
                  <a:schemeClr val="tx1"/>
                </a:solidFill>
                <a:latin typeface="Calibri" pitchFamily="34" charset="0"/>
                <a:ea typeface="ＭＳ Ｐゴシック" charset="-128"/>
              </a:defRPr>
            </a:lvl2pPr>
            <a:lvl3pPr marL="1143000" indent="-228600">
              <a:spcBef>
                <a:spcPct val="30000"/>
              </a:spcBef>
              <a:defRPr sz="1200">
                <a:solidFill>
                  <a:schemeClr val="tx1"/>
                </a:solidFill>
                <a:latin typeface="Calibri" pitchFamily="34" charset="0"/>
                <a:ea typeface="ＭＳ Ｐゴシック" charset="-128"/>
              </a:defRPr>
            </a:lvl3pPr>
            <a:lvl4pPr marL="1600200" indent="-228600">
              <a:spcBef>
                <a:spcPct val="30000"/>
              </a:spcBef>
              <a:defRPr sz="1200">
                <a:solidFill>
                  <a:schemeClr val="tx1"/>
                </a:solidFill>
                <a:latin typeface="Calibri" pitchFamily="34" charset="0"/>
                <a:ea typeface="ＭＳ Ｐゴシック" charset="-128"/>
              </a:defRPr>
            </a:lvl4pPr>
            <a:lvl5pPr marL="2057400" indent="-22860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a:spcBef>
                <a:spcPct val="0"/>
              </a:spcBef>
            </a:pPr>
            <a:fld id="{6C0E1CAD-46AB-46AF-8B8B-41969B40014F}" type="slidenum">
              <a:rPr lang="en-US" altLang="en-US"/>
              <a:pPr>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charset="-128"/>
              </a:defRPr>
            </a:lvl1pPr>
            <a:lvl2pPr marL="37931725" indent="-37474525">
              <a:spcBef>
                <a:spcPct val="30000"/>
              </a:spcBef>
              <a:defRPr sz="1200">
                <a:solidFill>
                  <a:schemeClr val="tx1"/>
                </a:solidFill>
                <a:latin typeface="Calibri" pitchFamily="34" charset="0"/>
                <a:ea typeface="ＭＳ Ｐゴシック" charset="-128"/>
              </a:defRPr>
            </a:lvl2pPr>
            <a:lvl3pPr marL="1143000" indent="-228600">
              <a:spcBef>
                <a:spcPct val="30000"/>
              </a:spcBef>
              <a:defRPr sz="1200">
                <a:solidFill>
                  <a:schemeClr val="tx1"/>
                </a:solidFill>
                <a:latin typeface="Calibri" pitchFamily="34" charset="0"/>
                <a:ea typeface="ＭＳ Ｐゴシック" charset="-128"/>
              </a:defRPr>
            </a:lvl3pPr>
            <a:lvl4pPr marL="1600200" indent="-228600">
              <a:spcBef>
                <a:spcPct val="30000"/>
              </a:spcBef>
              <a:defRPr sz="1200">
                <a:solidFill>
                  <a:schemeClr val="tx1"/>
                </a:solidFill>
                <a:latin typeface="Calibri" pitchFamily="34" charset="0"/>
                <a:ea typeface="ＭＳ Ｐゴシック" charset="-128"/>
              </a:defRPr>
            </a:lvl4pPr>
            <a:lvl5pPr marL="2057400" indent="-22860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a:spcBef>
                <a:spcPct val="0"/>
              </a:spcBef>
            </a:pPr>
            <a:fld id="{7DB79C40-03EC-485A-97CF-23D19C8DD5C0}" type="slidenum">
              <a:rPr lang="en-US" altLang="en-US"/>
              <a:pPr>
                <a:spcBef>
                  <a:spcPct val="0"/>
                </a:spcBef>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charset="-128"/>
              </a:defRPr>
            </a:lvl1pPr>
            <a:lvl2pPr marL="37931725" indent="-37474525">
              <a:spcBef>
                <a:spcPct val="30000"/>
              </a:spcBef>
              <a:defRPr sz="1200">
                <a:solidFill>
                  <a:schemeClr val="tx1"/>
                </a:solidFill>
                <a:latin typeface="Calibri" pitchFamily="34" charset="0"/>
                <a:ea typeface="ＭＳ Ｐゴシック" charset="-128"/>
              </a:defRPr>
            </a:lvl2pPr>
            <a:lvl3pPr marL="1143000" indent="-228600">
              <a:spcBef>
                <a:spcPct val="30000"/>
              </a:spcBef>
              <a:defRPr sz="1200">
                <a:solidFill>
                  <a:schemeClr val="tx1"/>
                </a:solidFill>
                <a:latin typeface="Calibri" pitchFamily="34" charset="0"/>
                <a:ea typeface="ＭＳ Ｐゴシック" charset="-128"/>
              </a:defRPr>
            </a:lvl3pPr>
            <a:lvl4pPr marL="1600200" indent="-228600">
              <a:spcBef>
                <a:spcPct val="30000"/>
              </a:spcBef>
              <a:defRPr sz="1200">
                <a:solidFill>
                  <a:schemeClr val="tx1"/>
                </a:solidFill>
                <a:latin typeface="Calibri" pitchFamily="34" charset="0"/>
                <a:ea typeface="ＭＳ Ｐゴシック" charset="-128"/>
              </a:defRPr>
            </a:lvl4pPr>
            <a:lvl5pPr marL="2057400" indent="-22860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a:spcBef>
                <a:spcPct val="0"/>
              </a:spcBef>
            </a:pPr>
            <a:fld id="{112C08A5-4B2B-4700-8C49-6306082F9956}"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780F6ED-C8A0-4326-8D17-D3BD07012735}" type="datetimeFigureOut">
              <a:rPr lang="en-US" smtClean="0"/>
              <a:t>3/20/2017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B131AE8-8810-4F10-BEC2-38045BE693F9}"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0F6ED-C8A0-4326-8D17-D3BD0701273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1AE8-8810-4F10-BEC2-38045BE693F9}"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0F6ED-C8A0-4326-8D17-D3BD0701273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1AE8-8810-4F10-BEC2-38045BE693F9}"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0F6ED-C8A0-4326-8D17-D3BD0701273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1AE8-8810-4F10-BEC2-38045BE693F9}"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80F6ED-C8A0-4326-8D17-D3BD0701273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1AE8-8810-4F10-BEC2-38045BE693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80F6ED-C8A0-4326-8D17-D3BD07012735}"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1AE8-8810-4F10-BEC2-38045BE693F9}"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80F6ED-C8A0-4326-8D17-D3BD07012735}" type="datetimeFigureOut">
              <a:rPr lang="en-US" smtClean="0"/>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31AE8-8810-4F10-BEC2-38045BE693F9}"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80F6ED-C8A0-4326-8D17-D3BD07012735}" type="datetimeFigureOut">
              <a:rPr lang="en-US" smtClean="0"/>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31AE8-8810-4F10-BEC2-38045BE693F9}"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0F6ED-C8A0-4326-8D17-D3BD07012735}" type="datetimeFigureOut">
              <a:rPr lang="en-US" smtClean="0"/>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31AE8-8810-4F10-BEC2-38045BE693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0F6ED-C8A0-4326-8D17-D3BD07012735}"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1AE8-8810-4F10-BEC2-38045BE693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0F6ED-C8A0-4326-8D17-D3BD07012735}"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1AE8-8810-4F10-BEC2-38045BE693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80F6ED-C8A0-4326-8D17-D3BD07012735}" type="datetimeFigureOut">
              <a:rPr lang="en-US" smtClean="0"/>
              <a:t>3/20/2017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B131AE8-8810-4F10-BEC2-38045BE693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09600" y="533400"/>
            <a:ext cx="8077200" cy="2586319"/>
          </a:xfrm>
        </p:spPr>
        <p:txBody>
          <a:bodyPr>
            <a:normAutofit fontScale="90000"/>
          </a:bodyPr>
          <a:lstStyle/>
          <a:p>
            <a:pPr algn="r" eaLnBrk="1" hangingPunct="1"/>
            <a:r>
              <a:rPr lang="en-US" altLang="en-US" sz="6600" cap="none" dirty="0" smtClean="0"/>
              <a:t>Introduction to </a:t>
            </a:r>
            <a:br>
              <a:rPr lang="en-US" altLang="en-US" sz="6600" cap="none" dirty="0" smtClean="0"/>
            </a:br>
            <a:r>
              <a:rPr lang="en-US" altLang="en-US" sz="6600" i="1" cap="none" dirty="0" smtClean="0"/>
              <a:t>The Taming of the Shrew</a:t>
            </a:r>
            <a:br>
              <a:rPr lang="en-US" altLang="en-US" sz="6600" i="1" cap="none" dirty="0" smtClean="0"/>
            </a:br>
            <a:r>
              <a:rPr lang="en-US" altLang="en-US" sz="4400" dirty="0" smtClean="0"/>
              <a:t>by William Shakespeare</a:t>
            </a:r>
            <a:endParaRPr lang="en-US" altLang="en-US" sz="6600" cap="none" dirty="0" smtClean="0"/>
          </a:p>
        </p:txBody>
      </p:sp>
      <p:sp>
        <p:nvSpPr>
          <p:cNvPr id="9219" name="Subtitle 2"/>
          <p:cNvSpPr>
            <a:spLocks noGrp="1"/>
          </p:cNvSpPr>
          <p:nvPr>
            <p:ph type="subTitle" idx="1"/>
          </p:nvPr>
        </p:nvSpPr>
        <p:spPr>
          <a:xfrm>
            <a:off x="1600200" y="4572000"/>
            <a:ext cx="7086600" cy="1143000"/>
          </a:xfrm>
        </p:spPr>
        <p:txBody>
          <a:bodyPr>
            <a:normAutofit/>
          </a:bodyPr>
          <a:lstStyle/>
          <a:p>
            <a:pPr algn="r" eaLnBrk="1" hangingPunct="1"/>
            <a:r>
              <a:rPr lang="en-US" altLang="en-US" sz="3200" dirty="0" smtClean="0"/>
              <a:t>Please copy into the Class Notes section of your notebook.</a:t>
            </a:r>
          </a:p>
        </p:txBody>
      </p:sp>
    </p:spTree>
    <p:extLst>
      <p:ext uri="{BB962C8B-B14F-4D97-AF65-F5344CB8AC3E}">
        <p14:creationId xmlns:p14="http://schemas.microsoft.com/office/powerpoint/2010/main" val="252174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smtClean="0">
                <a:solidFill>
                  <a:srgbClr val="000000"/>
                </a:solidFill>
              </a:rPr>
              <a:t>What’s the #1 Conflict?</a:t>
            </a:r>
          </a:p>
        </p:txBody>
      </p:sp>
      <p:sp>
        <p:nvSpPr>
          <p:cNvPr id="25603" name="Content Placeholder 2"/>
          <p:cNvSpPr>
            <a:spLocks noGrp="1"/>
          </p:cNvSpPr>
          <p:nvPr>
            <p:ph sz="quarter" idx="2"/>
          </p:nvPr>
        </p:nvSpPr>
        <p:spPr/>
        <p:txBody>
          <a:bodyPr/>
          <a:lstStyle/>
          <a:p>
            <a:pPr eaLnBrk="1" hangingPunct="1"/>
            <a:endParaRPr lang="en-US" altLang="en-US" smtClean="0"/>
          </a:p>
        </p:txBody>
      </p:sp>
      <p:sp>
        <p:nvSpPr>
          <p:cNvPr id="25604" name="Content Placeholder 3"/>
          <p:cNvSpPr>
            <a:spLocks noGrp="1"/>
          </p:cNvSpPr>
          <p:nvPr>
            <p:ph sz="quarter" idx="4"/>
          </p:nvPr>
        </p:nvSpPr>
        <p:spPr>
          <a:xfrm>
            <a:off x="4724400" y="2438400"/>
            <a:ext cx="3962400" cy="4419600"/>
          </a:xfrm>
        </p:spPr>
        <p:txBody>
          <a:bodyPr/>
          <a:lstStyle/>
          <a:p>
            <a:pPr eaLnBrk="1" hangingPunct="1"/>
            <a:r>
              <a:rPr lang="en-US" altLang="en-US" dirty="0" smtClean="0"/>
              <a:t>1.  he has to give a substantial dowry for each girl– this is expensive.</a:t>
            </a:r>
          </a:p>
          <a:p>
            <a:pPr eaLnBrk="1" hangingPunct="1"/>
            <a:r>
              <a:rPr lang="en-US" altLang="en-US" dirty="0" smtClean="0"/>
              <a:t>2.  he has to live with Kate forever if Bianca gets married, and he likes Bianca better.</a:t>
            </a:r>
          </a:p>
        </p:txBody>
      </p:sp>
      <p:sp>
        <p:nvSpPr>
          <p:cNvPr id="25605" name="Text Placeholder 4"/>
          <p:cNvSpPr>
            <a:spLocks noGrp="1"/>
          </p:cNvSpPr>
          <p:nvPr>
            <p:ph type="body" sz="quarter" idx="1"/>
          </p:nvPr>
        </p:nvSpPr>
        <p:spPr>
          <a:xfrm>
            <a:off x="685800" y="304800"/>
            <a:ext cx="3886200" cy="4343400"/>
          </a:xfrm>
        </p:spPr>
        <p:txBody>
          <a:bodyPr/>
          <a:lstStyle/>
          <a:p>
            <a:pPr eaLnBrk="1" hangingPunct="1"/>
            <a:r>
              <a:rPr lang="en-US" altLang="en-US" sz="3200" dirty="0" smtClean="0">
                <a:solidFill>
                  <a:srgbClr val="000000"/>
                </a:solidFill>
              </a:rPr>
              <a:t>The dad refuses to “marry off” the younger daughter before the older one gets married.</a:t>
            </a:r>
          </a:p>
        </p:txBody>
      </p:sp>
      <p:sp>
        <p:nvSpPr>
          <p:cNvPr id="6" name="Text Placeholder 5"/>
          <p:cNvSpPr>
            <a:spLocks noGrp="1"/>
          </p:cNvSpPr>
          <p:nvPr>
            <p:ph type="body" sz="quarter" idx="3"/>
          </p:nvPr>
        </p:nvSpPr>
        <p:spPr>
          <a:xfrm>
            <a:off x="4800600" y="1752600"/>
            <a:ext cx="3886200" cy="639763"/>
          </a:xfrm>
        </p:spPr>
        <p:txBody>
          <a:bodyPr/>
          <a:lstStyle/>
          <a:p>
            <a:pPr eaLnBrk="1" hangingPunct="1">
              <a:defRPr/>
            </a:pPr>
            <a:r>
              <a:rPr lang="en-US" altLang="en-US" sz="2400" dirty="0" smtClean="0">
                <a:solidFill>
                  <a:srgbClr val="000000"/>
                </a:solidFill>
                <a:ea typeface="ＭＳ Ｐゴシック" panose="020B0600070205080204" pitchFamily="34" charset="-128"/>
              </a:rPr>
              <a:t>Several </a:t>
            </a:r>
            <a:r>
              <a:rPr lang="en-US" altLang="en-US" sz="2400" dirty="0">
                <a:solidFill>
                  <a:srgbClr val="000000"/>
                </a:solidFill>
                <a:ea typeface="ＭＳ Ｐゴシック" panose="020B0600070205080204" pitchFamily="34" charset="-128"/>
              </a:rPr>
              <a:t>R</a:t>
            </a:r>
            <a:r>
              <a:rPr lang="en-US" altLang="en-US" sz="2400" dirty="0" smtClean="0">
                <a:solidFill>
                  <a:srgbClr val="000000"/>
                </a:solidFill>
                <a:ea typeface="ＭＳ Ｐゴシック" panose="020B0600070205080204" pitchFamily="34" charset="-128"/>
              </a:rPr>
              <a:t>easons:</a:t>
            </a:r>
          </a:p>
        </p:txBody>
      </p:sp>
    </p:spTree>
    <p:extLst>
      <p:ext uri="{BB962C8B-B14F-4D97-AF65-F5344CB8AC3E}">
        <p14:creationId xmlns:p14="http://schemas.microsoft.com/office/powerpoint/2010/main" val="145114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additive="base">
                                        <p:cTn id="7"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4">
                                            <p:txEl>
                                              <p:pRg st="0" end="0"/>
                                            </p:txEl>
                                          </p:spTgt>
                                        </p:tgtEl>
                                        <p:attrNameLst>
                                          <p:attrName>style.visibility</p:attrName>
                                        </p:attrNameLst>
                                      </p:cBhvr>
                                      <p:to>
                                        <p:strVal val="visible"/>
                                      </p:to>
                                    </p:set>
                                    <p:anim calcmode="lin" valueType="num">
                                      <p:cBhvr additive="base">
                                        <p:cTn id="19"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4">
                                            <p:txEl>
                                              <p:pRg st="1" end="1"/>
                                            </p:txEl>
                                          </p:spTgt>
                                        </p:tgtEl>
                                        <p:attrNameLst>
                                          <p:attrName>style.visibility</p:attrName>
                                        </p:attrNameLst>
                                      </p:cBhvr>
                                      <p:to>
                                        <p:strVal val="visible"/>
                                      </p:to>
                                    </p:set>
                                    <p:anim calcmode="lin" valueType="num">
                                      <p:cBhvr additive="base">
                                        <p:cTn id="25"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4400" y="1371600"/>
            <a:ext cx="7391400" cy="1754326"/>
          </a:xfrm>
          <a:prstGeom prst="rect">
            <a:avLst/>
          </a:prstGeom>
          <a:noFill/>
        </p:spPr>
        <p:txBody>
          <a:bodyPr wrap="square" rtlCol="0">
            <a:spAutoFit/>
          </a:bodyPr>
          <a:lstStyle/>
          <a:p>
            <a:r>
              <a:rPr lang="en-US" sz="5400" b="1" dirty="0" smtClean="0"/>
              <a:t>Here is where </a:t>
            </a:r>
            <a:r>
              <a:rPr lang="en-US" sz="5400" b="1" dirty="0" err="1" smtClean="0"/>
              <a:t>Petruchio</a:t>
            </a:r>
            <a:r>
              <a:rPr lang="en-US" sz="5400" b="1" dirty="0" smtClean="0"/>
              <a:t> comes in…</a:t>
            </a:r>
            <a:endParaRPr lang="en-US" sz="5400" b="1" dirty="0"/>
          </a:p>
        </p:txBody>
      </p:sp>
    </p:spTree>
    <p:extLst>
      <p:ext uri="{BB962C8B-B14F-4D97-AF65-F5344CB8AC3E}">
        <p14:creationId xmlns:p14="http://schemas.microsoft.com/office/powerpoint/2010/main" val="167504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Petruchio</a:t>
            </a:r>
            <a:endParaRPr lang="en-US" dirty="0"/>
          </a:p>
        </p:txBody>
      </p:sp>
      <p:sp>
        <p:nvSpPr>
          <p:cNvPr id="3" name="Content Placeholder 2"/>
          <p:cNvSpPr>
            <a:spLocks noGrp="1"/>
          </p:cNvSpPr>
          <p:nvPr>
            <p:ph sz="quarter" idx="13"/>
          </p:nvPr>
        </p:nvSpPr>
        <p:spPr/>
        <p:txBody>
          <a:bodyPr/>
          <a:lstStyle/>
          <a:p>
            <a:r>
              <a:rPr lang="en-US" dirty="0" err="1"/>
              <a:t>Petruchio</a:t>
            </a:r>
            <a:r>
              <a:rPr lang="en-US" dirty="0"/>
              <a:t> is a wealthy bachelor who is on the prowl for a rich wife. When he hears about Katherine </a:t>
            </a:r>
            <a:r>
              <a:rPr lang="en-US" dirty="0" err="1"/>
              <a:t>Minola</a:t>
            </a:r>
            <a:r>
              <a:rPr lang="en-US" dirty="0"/>
              <a:t>, he agrees to marry her despite (or, perhaps because of) her reputation as a shrew.</a:t>
            </a:r>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53000" y="2066875"/>
            <a:ext cx="3581400" cy="404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3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570156"/>
            <a:ext cx="8763000" cy="1054250"/>
          </a:xfrm>
        </p:spPr>
        <p:txBody>
          <a:bodyPr/>
          <a:lstStyle/>
          <a:p>
            <a:pPr eaLnBrk="1" hangingPunct="1"/>
            <a:r>
              <a:rPr lang="en-US" altLang="en-US" b="1" dirty="0" smtClean="0">
                <a:solidFill>
                  <a:srgbClr val="000000"/>
                </a:solidFill>
              </a:rPr>
              <a:t>What’s the main conflict?</a:t>
            </a:r>
          </a:p>
        </p:txBody>
      </p:sp>
      <p:sp>
        <p:nvSpPr>
          <p:cNvPr id="26627" name="Content Placeholder 2"/>
          <p:cNvSpPr>
            <a:spLocks noGrp="1"/>
          </p:cNvSpPr>
          <p:nvPr>
            <p:ph sz="quarter" idx="2"/>
          </p:nvPr>
        </p:nvSpPr>
        <p:spPr/>
        <p:txBody>
          <a:bodyPr/>
          <a:lstStyle/>
          <a:p>
            <a:pPr eaLnBrk="1" hangingPunct="1"/>
            <a:endParaRPr lang="en-US" altLang="en-US" smtClean="0"/>
          </a:p>
        </p:txBody>
      </p:sp>
      <p:sp>
        <p:nvSpPr>
          <p:cNvPr id="26628" name="Content Placeholder 3"/>
          <p:cNvSpPr>
            <a:spLocks noGrp="1"/>
          </p:cNvSpPr>
          <p:nvPr>
            <p:ph sz="quarter" idx="4"/>
          </p:nvPr>
        </p:nvSpPr>
        <p:spPr/>
        <p:txBody>
          <a:bodyPr/>
          <a:lstStyle/>
          <a:p>
            <a:pPr eaLnBrk="1" hangingPunct="1"/>
            <a:endParaRPr lang="en-US" altLang="en-US" smtClean="0"/>
          </a:p>
        </p:txBody>
      </p:sp>
      <p:sp>
        <p:nvSpPr>
          <p:cNvPr id="26629" name="Text Placeholder 4"/>
          <p:cNvSpPr>
            <a:spLocks noGrp="1"/>
          </p:cNvSpPr>
          <p:nvPr>
            <p:ph type="body" sz="quarter" idx="1"/>
          </p:nvPr>
        </p:nvSpPr>
        <p:spPr>
          <a:xfrm>
            <a:off x="457200" y="304800"/>
            <a:ext cx="3886200" cy="4267200"/>
          </a:xfrm>
        </p:spPr>
        <p:txBody>
          <a:bodyPr/>
          <a:lstStyle/>
          <a:p>
            <a:pPr eaLnBrk="1" hangingPunct="1"/>
            <a:r>
              <a:rPr lang="en-US" altLang="en-US" sz="3200" dirty="0" smtClean="0">
                <a:solidFill>
                  <a:srgbClr val="000000"/>
                </a:solidFill>
              </a:rPr>
              <a:t>  </a:t>
            </a:r>
            <a:r>
              <a:rPr lang="en-US" altLang="en-US" sz="3200" dirty="0" err="1" smtClean="0">
                <a:solidFill>
                  <a:srgbClr val="000000"/>
                </a:solidFill>
              </a:rPr>
              <a:t>Petruchio</a:t>
            </a:r>
            <a:r>
              <a:rPr lang="en-US" altLang="en-US" sz="3200" dirty="0" smtClean="0">
                <a:solidFill>
                  <a:srgbClr val="000000"/>
                </a:solidFill>
              </a:rPr>
              <a:t> must “tame” wild Kate.</a:t>
            </a:r>
          </a:p>
        </p:txBody>
      </p:sp>
      <p:sp>
        <p:nvSpPr>
          <p:cNvPr id="6" name="Text Placeholder 5"/>
          <p:cNvSpPr>
            <a:spLocks noGrp="1"/>
          </p:cNvSpPr>
          <p:nvPr>
            <p:ph type="body" sz="quarter" idx="3"/>
          </p:nvPr>
        </p:nvSpPr>
        <p:spPr>
          <a:xfrm>
            <a:off x="4800600" y="1295400"/>
            <a:ext cx="3886200" cy="5105400"/>
          </a:xfrm>
        </p:spPr>
        <p:txBody>
          <a:bodyPr/>
          <a:lstStyle/>
          <a:p>
            <a:pPr eaLnBrk="1" hangingPunct="1">
              <a:defRPr/>
            </a:pPr>
            <a:r>
              <a:rPr lang="en-US" altLang="en-US" sz="3200" dirty="0" smtClean="0">
                <a:solidFill>
                  <a:srgbClr val="000000"/>
                </a:solidFill>
                <a:ea typeface="ＭＳ Ｐゴシック" panose="020B0600070205080204" pitchFamily="34" charset="-128"/>
              </a:rPr>
              <a:t>He begins taming her even before their wedding (she has no choice but to marry him).  Girls had to do what their fathers told them to do, regardless of their own feelings.</a:t>
            </a:r>
          </a:p>
        </p:txBody>
      </p:sp>
    </p:spTree>
    <p:extLst>
      <p:ext uri="{BB962C8B-B14F-4D97-AF65-F5344CB8AC3E}">
        <p14:creationId xmlns:p14="http://schemas.microsoft.com/office/powerpoint/2010/main" val="161209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5029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901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501419186"/>
              </p:ext>
            </p:extLst>
          </p:nvPr>
        </p:nvGraphicFramePr>
        <p:xfrm>
          <a:off x="698500" y="2247900"/>
          <a:ext cx="7746999" cy="3406140"/>
        </p:xfrm>
        <a:graphic>
          <a:graphicData uri="http://schemas.openxmlformats.org/drawingml/2006/table">
            <a:tbl>
              <a:tblPr firstRow="1" bandRow="1">
                <a:tableStyleId>{5C22544A-7EE6-4342-B048-85BDC9FD1C3A}</a:tableStyleId>
              </a:tblPr>
              <a:tblGrid>
                <a:gridCol w="2582333"/>
                <a:gridCol w="2582333"/>
                <a:gridCol w="2582333"/>
              </a:tblGrid>
              <a:tr h="876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1.  Happy Ending  </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ea typeface="ＭＳ Ｐゴシック" panose="020B0600070205080204" pitchFamily="34" charset="-128"/>
                        </a:rPr>
                        <a:t>2.  Love</a:t>
                      </a:r>
                    </a:p>
                    <a:p>
                      <a:endParaRPr lang="en-US" sz="2000" dirty="0"/>
                    </a:p>
                  </a:txBody>
                  <a:tcPr/>
                </a:tc>
                <a:tc>
                  <a:txBody>
                    <a:bodyPr/>
                    <a:lstStyle/>
                    <a:p>
                      <a:pPr eaLnBrk="1" hangingPunct="1">
                        <a:spcBef>
                          <a:spcPct val="0"/>
                        </a:spcBef>
                        <a:buClrTx/>
                        <a:buSzTx/>
                        <a:buFontTx/>
                        <a:buNone/>
                      </a:pPr>
                      <a:r>
                        <a:rPr lang="en-US" altLang="en-US" sz="2000" b="1" dirty="0" smtClean="0">
                          <a:solidFill>
                            <a:schemeClr val="bg1"/>
                          </a:solidFill>
                        </a:rPr>
                        <a:t>3. Mistaken Identities</a:t>
                      </a:r>
                    </a:p>
                  </a:txBody>
                  <a:tcPr/>
                </a:tc>
              </a:tr>
              <a:tr h="251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The would-be lovers must </a:t>
                      </a:r>
                      <a:r>
                        <a:rPr lang="en-US" altLang="en-US" sz="2000" b="1" dirty="0" smtClean="0"/>
                        <a:t>overcome obstacles, </a:t>
                      </a:r>
                      <a:r>
                        <a:rPr lang="en-US" altLang="en-US" sz="2000" dirty="0" smtClean="0"/>
                        <a:t>before they have a harmonious union (often a wedding).</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The theme of </a:t>
                      </a:r>
                      <a:r>
                        <a:rPr lang="en-US" altLang="en-US" sz="2000" b="1" dirty="0" smtClean="0"/>
                        <a:t>love</a:t>
                      </a:r>
                      <a:r>
                        <a:rPr lang="en-US" altLang="en-US" sz="2000" dirty="0" smtClean="0"/>
                        <a:t> is prevalent in every Shakespeare comedy. </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In Shrew, </a:t>
                      </a:r>
                      <a:r>
                        <a:rPr lang="en-US" altLang="en-US" sz="2000" dirty="0" err="1" smtClean="0"/>
                        <a:t>Tranio</a:t>
                      </a:r>
                      <a:r>
                        <a:rPr lang="en-US" altLang="en-US" sz="2000" dirty="0" smtClean="0"/>
                        <a:t> becomes </a:t>
                      </a:r>
                      <a:r>
                        <a:rPr lang="en-US" altLang="en-US" sz="2000" dirty="0" err="1" smtClean="0"/>
                        <a:t>Lucentio</a:t>
                      </a:r>
                      <a:r>
                        <a:rPr lang="en-US" altLang="en-US" sz="2000" dirty="0" smtClean="0"/>
                        <a:t> and </a:t>
                      </a:r>
                      <a:r>
                        <a:rPr lang="en-US" altLang="en-US" sz="2000" dirty="0" err="1" smtClean="0"/>
                        <a:t>Lucentio</a:t>
                      </a:r>
                      <a:r>
                        <a:rPr lang="en-US" altLang="en-US" sz="2000" dirty="0" smtClean="0"/>
                        <a:t> becomes “</a:t>
                      </a:r>
                      <a:r>
                        <a:rPr lang="en-US" altLang="en-US" sz="2000" dirty="0" err="1" smtClean="0"/>
                        <a:t>Cambio</a:t>
                      </a:r>
                      <a:r>
                        <a:rPr lang="en-US" altLang="en-US" sz="2000" dirty="0" smtClean="0"/>
                        <a:t>”, Bianca’s teacher,  in order to get close to her.</a:t>
                      </a:r>
                    </a:p>
                    <a:p>
                      <a:endParaRPr lang="en-US" sz="2000" dirty="0"/>
                    </a:p>
                  </a:txBody>
                  <a:tcPr/>
                </a:tc>
              </a:tr>
            </a:tbl>
          </a:graphicData>
        </a:graphic>
      </p:graphicFrame>
      <p:sp>
        <p:nvSpPr>
          <p:cNvPr id="7" name="Title 6"/>
          <p:cNvSpPr>
            <a:spLocks noGrp="1"/>
          </p:cNvSpPr>
          <p:nvPr>
            <p:ph type="title"/>
          </p:nvPr>
        </p:nvSpPr>
        <p:spPr>
          <a:xfrm>
            <a:off x="685800" y="381000"/>
            <a:ext cx="7756263" cy="1054250"/>
          </a:xfrm>
        </p:spPr>
        <p:txBody>
          <a:bodyPr/>
          <a:lstStyle/>
          <a:p>
            <a:r>
              <a:rPr lang="en-US" sz="4800" b="1" dirty="0" smtClean="0"/>
              <a:t>3 Characteristics of a Shakespearean Comedy</a:t>
            </a:r>
            <a:endParaRPr lang="en-US" sz="4800" b="1" dirty="0"/>
          </a:p>
        </p:txBody>
      </p:sp>
    </p:spTree>
    <p:extLst>
      <p:ext uri="{BB962C8B-B14F-4D97-AF65-F5344CB8AC3E}">
        <p14:creationId xmlns:p14="http://schemas.microsoft.com/office/powerpoint/2010/main" val="37667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1"/>
            <a:ext cx="7745505" cy="4343400"/>
          </a:xfrm>
        </p:spPr>
        <p:txBody>
          <a:bodyPr>
            <a:normAutofit/>
          </a:bodyPr>
          <a:lstStyle/>
          <a:p>
            <a:r>
              <a:rPr lang="en-US" dirty="0" smtClean="0"/>
              <a:t>We open the play with Christopher Sly, a poor vagrant who falls asleep drunk in front of a tavern.</a:t>
            </a:r>
          </a:p>
          <a:p>
            <a:r>
              <a:rPr lang="en-US" dirty="0" smtClean="0"/>
              <a:t>Some wealthy nobleman stumble upon Sly, and attempt an elaborate prank:  </a:t>
            </a:r>
          </a:p>
          <a:p>
            <a:pPr lvl="1"/>
            <a:r>
              <a:rPr lang="en-US" b="1" dirty="0"/>
              <a:t>T</a:t>
            </a:r>
            <a:r>
              <a:rPr lang="en-US" b="1" dirty="0" smtClean="0"/>
              <a:t>hey will carry Sly into their home, and treat him like a lord when he wakes up.</a:t>
            </a:r>
          </a:p>
          <a:p>
            <a:pPr lvl="1"/>
            <a:r>
              <a:rPr lang="en-US" b="1" i="1" dirty="0" smtClean="0"/>
              <a:t>The Taming of the Shrew </a:t>
            </a:r>
            <a:r>
              <a:rPr lang="en-US" b="1" dirty="0" smtClean="0"/>
              <a:t>is the play that they put on for him.</a:t>
            </a:r>
          </a:p>
          <a:p>
            <a:r>
              <a:rPr lang="en-US" dirty="0" smtClean="0"/>
              <a:t>Christopher Sly is never mentioned or heard from again.</a:t>
            </a:r>
            <a:endParaRPr lang="en-US" dirty="0"/>
          </a:p>
        </p:txBody>
      </p:sp>
      <p:sp>
        <p:nvSpPr>
          <p:cNvPr id="3" name="Title 2"/>
          <p:cNvSpPr>
            <a:spLocks noGrp="1"/>
          </p:cNvSpPr>
          <p:nvPr>
            <p:ph type="title"/>
          </p:nvPr>
        </p:nvSpPr>
        <p:spPr>
          <a:xfrm>
            <a:off x="685800" y="304800"/>
            <a:ext cx="7756263" cy="1054250"/>
          </a:xfrm>
        </p:spPr>
        <p:txBody>
          <a:bodyPr/>
          <a:lstStyle/>
          <a:p>
            <a:r>
              <a:rPr lang="en-US" sz="4800" dirty="0" smtClean="0"/>
              <a:t>Keep in mind that </a:t>
            </a:r>
            <a:r>
              <a:rPr lang="en-US" sz="4800" i="1" dirty="0" err="1" smtClean="0"/>
              <a:t>TotS</a:t>
            </a:r>
            <a:r>
              <a:rPr lang="en-US" sz="4800" i="1" dirty="0" smtClean="0"/>
              <a:t> </a:t>
            </a:r>
            <a:r>
              <a:rPr lang="en-US" sz="4800" dirty="0" smtClean="0"/>
              <a:t>is a play within a play…</a:t>
            </a:r>
            <a:endParaRPr lang="en-US" sz="4800" dirty="0"/>
          </a:p>
        </p:txBody>
      </p:sp>
    </p:spTree>
    <p:extLst>
      <p:ext uri="{BB962C8B-B14F-4D97-AF65-F5344CB8AC3E}">
        <p14:creationId xmlns:p14="http://schemas.microsoft.com/office/powerpoint/2010/main" val="174335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a:xfrm>
            <a:off x="107950" y="476250"/>
            <a:ext cx="2178050" cy="4038600"/>
          </a:xfrm>
        </p:spPr>
        <p:txBody>
          <a:bodyPr/>
          <a:lstStyle/>
          <a:p>
            <a:pPr eaLnBrk="1" hangingPunct="1"/>
            <a:r>
              <a:rPr lang="en-US" altLang="en-US" sz="3600" b="1" dirty="0" smtClean="0">
                <a:solidFill>
                  <a:schemeClr val="tx1"/>
                </a:solidFill>
              </a:rPr>
              <a:t>What is a </a:t>
            </a:r>
            <a:r>
              <a:rPr lang="en-US" altLang="en-US" sz="4800" b="1" dirty="0" smtClean="0">
                <a:solidFill>
                  <a:srgbClr val="002060"/>
                </a:solidFill>
                <a:effectLst>
                  <a:outerShdw blurRad="38100" dist="38100" dir="2700000" algn="tl">
                    <a:srgbClr val="000000">
                      <a:alpha val="43137"/>
                    </a:srgbClr>
                  </a:outerShdw>
                </a:effectLst>
              </a:rPr>
              <a:t>shrew?</a:t>
            </a:r>
            <a:endParaRPr lang="en-US" altLang="en-US" sz="4800" b="1" u="sng" dirty="0" smtClean="0">
              <a:solidFill>
                <a:srgbClr val="002060"/>
              </a:solidFill>
              <a:effectLst>
                <a:outerShdw blurRad="38100" dist="38100" dir="2700000" algn="tl">
                  <a:srgbClr val="000000">
                    <a:alpha val="43137"/>
                  </a:srgbClr>
                </a:outerShdw>
              </a:effectLst>
            </a:endParaRPr>
          </a:p>
        </p:txBody>
      </p:sp>
      <p:pic>
        <p:nvPicPr>
          <p:cNvPr id="10244"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369" r="3369"/>
          <a:stretch>
            <a:fillRect/>
          </a:stretch>
        </p:blipFill>
        <p:spPr>
          <a:xfrm>
            <a:off x="2590800" y="533400"/>
            <a:ext cx="5562600" cy="3351301"/>
          </a:xfrm>
          <a:noFill/>
          <a:extLst>
            <a:ext uri="{909E8E84-426E-40DD-AFC4-6F175D3DCCD1}">
              <a14:hiddenFill xmlns:a14="http://schemas.microsoft.com/office/drawing/2010/main">
                <a:solidFill>
                  <a:srgbClr val="FFFFFF"/>
                </a:solidFill>
              </a14:hiddenFill>
            </a:ext>
          </a:extLst>
        </p:spPr>
      </p:pic>
      <p:sp>
        <p:nvSpPr>
          <p:cNvPr id="10242" name="Text Placeholder 1"/>
          <p:cNvSpPr>
            <a:spLocks noGrp="1"/>
          </p:cNvSpPr>
          <p:nvPr>
            <p:ph type="body" sz="half" idx="2"/>
          </p:nvPr>
        </p:nvSpPr>
        <p:spPr>
          <a:xfrm>
            <a:off x="312964" y="4876800"/>
            <a:ext cx="8820150" cy="1454150"/>
          </a:xfrm>
        </p:spPr>
        <p:txBody>
          <a:bodyPr>
            <a:normAutofit lnSpcReduction="10000"/>
          </a:bodyPr>
          <a:lstStyle/>
          <a:p>
            <a:pPr eaLnBrk="1" hangingPunct="1"/>
            <a:r>
              <a:rPr lang="en-US" altLang="en-US" sz="2800" b="1" dirty="0" smtClean="0">
                <a:solidFill>
                  <a:srgbClr val="000090"/>
                </a:solidFill>
              </a:rPr>
              <a:t>Small mouse-like mammal with a long snout; related to moles.  Known for its ugly temper </a:t>
            </a:r>
            <a:r>
              <a:rPr lang="en-US" altLang="en-US" sz="2800" b="1" dirty="0" smtClean="0">
                <a:solidFill>
                  <a:srgbClr val="000090"/>
                </a:solidFill>
                <a:sym typeface="Wingdings" pitchFamily="2" charset="2"/>
              </a:rPr>
              <a:t></a:t>
            </a:r>
          </a:p>
          <a:p>
            <a:pPr eaLnBrk="1" hangingPunct="1"/>
            <a:r>
              <a:rPr lang="en-US" altLang="en-US" sz="2800" b="1" dirty="0" smtClean="0">
                <a:sym typeface="Wingdings" pitchFamily="2" charset="2"/>
              </a:rPr>
              <a:t>*Also, a woman with a bad temper </a:t>
            </a:r>
          </a:p>
        </p:txBody>
      </p:sp>
    </p:spTree>
    <p:extLst>
      <p:ext uri="{BB962C8B-B14F-4D97-AF65-F5344CB8AC3E}">
        <p14:creationId xmlns:p14="http://schemas.microsoft.com/office/powerpoint/2010/main" val="259009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hangingPunct="1">
              <a:defRPr/>
            </a:pPr>
            <a:r>
              <a:rPr lang="en-US" altLang="en-US" sz="3600" smtClean="0">
                <a:ea typeface="ＭＳ Ｐゴシック" panose="020B0600070205080204" pitchFamily="34" charset="-128"/>
              </a:rPr>
              <a:t>Katharina and Petruchio– </a:t>
            </a:r>
            <a:br>
              <a:rPr lang="en-US" altLang="en-US" sz="3600" smtClean="0">
                <a:ea typeface="ＭＳ Ｐゴシック" panose="020B0600070205080204" pitchFamily="34" charset="-128"/>
              </a:rPr>
            </a:br>
            <a:r>
              <a:rPr lang="en-US" altLang="en-US" sz="3600" smtClean="0">
                <a:ea typeface="ＭＳ Ｐゴシック" panose="020B0600070205080204" pitchFamily="34" charset="-128"/>
              </a:rPr>
              <a:t>a marriage made in heaven?  </a:t>
            </a:r>
          </a:p>
        </p:txBody>
      </p:sp>
      <p:pic>
        <p:nvPicPr>
          <p:cNvPr id="7" name="Content Placeholder 6" descr="Katharina.jpe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4213" y="1700213"/>
            <a:ext cx="3816350" cy="4765675"/>
          </a:xfrm>
          <a:prstGeom prst="rect">
            <a:avLst/>
          </a:prstGeom>
        </p:spPr>
      </p:pic>
      <p:pic>
        <p:nvPicPr>
          <p:cNvPr id="8" name="Content Placeholder 7" descr="Petruchio.jpeg"/>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981575" y="1700213"/>
            <a:ext cx="3262313" cy="4754562"/>
          </a:xfrm>
          <a:prstGeom prst="rect">
            <a:avLst/>
          </a:prstGeom>
        </p:spPr>
      </p:pic>
      <p:pic>
        <p:nvPicPr>
          <p:cNvPr id="9" name="Picture 8" descr="Kate Petruchio alarm.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557338"/>
            <a:ext cx="446405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Kate Petruchio kissing.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90550"/>
            <a:ext cx="8218488"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Kate pissed in the church.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0"/>
            <a:ext cx="91440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442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from="(-#ppt_w/2)" to="(#ppt_x)" calcmode="lin" valueType="num">
                                      <p:cBhvr>
                                        <p:cTn id="28" dur="600" fill="hold">
                                          <p:stCondLst>
                                            <p:cond delay="0"/>
                                          </p:stCondLst>
                                        </p:cTn>
                                        <p:tgtEl>
                                          <p:spTgt spid="10"/>
                                        </p:tgtEl>
                                        <p:attrNameLst>
                                          <p:attrName>ppt_x</p:attrName>
                                        </p:attrNameLst>
                                      </p:cBhvr>
                                    </p:anim>
                                    <p:anim from="0" to="-1.0" calcmode="lin" valueType="num">
                                      <p:cBhvr>
                                        <p:cTn id="29" dur="200" decel="50000" autoRev="1" fill="hold">
                                          <p:stCondLst>
                                            <p:cond delay="600"/>
                                          </p:stCondLst>
                                        </p:cTn>
                                        <p:tgtEl>
                                          <p:spTgt spid="10"/>
                                        </p:tgtEl>
                                        <p:attrNameLst>
                                          <p:attrName>xshear</p:attrName>
                                        </p:attrNameLst>
                                      </p:cBhvr>
                                    </p:anim>
                                    <p:animScale>
                                      <p:cBhvr>
                                        <p:cTn id="30" dur="200" decel="100000" autoRev="1" fill="hold">
                                          <p:stCondLst>
                                            <p:cond delay="600"/>
                                          </p:stCondLst>
                                        </p:cTn>
                                        <p:tgtEl>
                                          <p:spTgt spid="10"/>
                                        </p:tgtEl>
                                      </p:cBhvr>
                                      <p:from x="100000" y="100000"/>
                                      <p:to x="80000" y="100000"/>
                                    </p:animScale>
                                    <p:anim by="(#ppt_h/3+#ppt_w*0.1)" calcmode="lin" valueType="num">
                                      <p:cBhvr additive="sum">
                                        <p:cTn id="31" dur="200" decel="100000" autoRev="1" fill="hold">
                                          <p:stCondLst>
                                            <p:cond delay="600"/>
                                          </p:stCondLst>
                                        </p:cTn>
                                        <p:tgtEl>
                                          <p:spTgt spid="10"/>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7756263" cy="1054250"/>
          </a:xfrm>
        </p:spPr>
        <p:txBody>
          <a:bodyPr/>
          <a:lstStyle/>
          <a:p>
            <a:r>
              <a:rPr lang="en-US" dirty="0" smtClean="0"/>
              <a:t>Who is the </a:t>
            </a:r>
            <a:r>
              <a:rPr lang="en-US" b="1" dirty="0" smtClean="0"/>
              <a:t>shrew </a:t>
            </a:r>
            <a:r>
              <a:rPr lang="en-US" dirty="0" smtClean="0"/>
              <a:t>in the play?</a:t>
            </a:r>
            <a:endParaRPr lang="en-US" dirty="0"/>
          </a:p>
        </p:txBody>
      </p:sp>
      <p:sp>
        <p:nvSpPr>
          <p:cNvPr id="6" name="Content Placeholder 5"/>
          <p:cNvSpPr>
            <a:spLocks noGrp="1"/>
          </p:cNvSpPr>
          <p:nvPr>
            <p:ph sz="quarter" idx="13"/>
          </p:nvPr>
        </p:nvSpPr>
        <p:spPr/>
        <p:txBody>
          <a:bodyPr>
            <a:normAutofit fontScale="92500" lnSpcReduction="10000"/>
          </a:bodyPr>
          <a:lstStyle/>
          <a:p>
            <a:r>
              <a:rPr lang="en-US" dirty="0" err="1" smtClean="0"/>
              <a:t>Katherina</a:t>
            </a:r>
            <a:r>
              <a:rPr lang="en-US" dirty="0" smtClean="0"/>
              <a:t>, “Kate” – the </a:t>
            </a:r>
            <a:r>
              <a:rPr lang="en-US" dirty="0"/>
              <a:t>title character </a:t>
            </a:r>
            <a:r>
              <a:rPr lang="en-US" dirty="0" smtClean="0"/>
              <a:t>of </a:t>
            </a:r>
            <a:r>
              <a:rPr lang="en-US" dirty="0"/>
              <a:t>the </a:t>
            </a:r>
            <a:r>
              <a:rPr lang="en-US" dirty="0" smtClean="0"/>
              <a:t>play.</a:t>
            </a:r>
          </a:p>
          <a:p>
            <a:r>
              <a:rPr lang="en-US" dirty="0" smtClean="0"/>
              <a:t>The </a:t>
            </a:r>
            <a:r>
              <a:rPr lang="en-US" dirty="0"/>
              <a:t>eldest and unmarried daughter of </a:t>
            </a:r>
            <a:r>
              <a:rPr lang="en-US" dirty="0" err="1"/>
              <a:t>Baptista</a:t>
            </a:r>
            <a:r>
              <a:rPr lang="en-US" dirty="0"/>
              <a:t> </a:t>
            </a:r>
            <a:r>
              <a:rPr lang="en-US" dirty="0" err="1"/>
              <a:t>Minola</a:t>
            </a:r>
            <a:r>
              <a:rPr lang="en-US" dirty="0"/>
              <a:t>, no man wants anything to do with her because she's got a hot temper, slaps people around when they make her mad, and shreds men to bits with her razor sharp tongue. </a:t>
            </a:r>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29200" y="2057400"/>
            <a:ext cx="3581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90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28600"/>
            <a:ext cx="9144000" cy="990600"/>
          </a:xfrm>
        </p:spPr>
        <p:txBody>
          <a:bodyPr/>
          <a:lstStyle/>
          <a:p>
            <a:r>
              <a:rPr lang="en-US" altLang="en-US" smtClean="0"/>
              <a:t>  Reasons she might be shrewish:</a:t>
            </a:r>
          </a:p>
        </p:txBody>
      </p:sp>
      <p:sp>
        <p:nvSpPr>
          <p:cNvPr id="14339" name="Content Placeholder 2"/>
          <p:cNvSpPr>
            <a:spLocks noGrp="1"/>
          </p:cNvSpPr>
          <p:nvPr>
            <p:ph sz="quarter" idx="4294967295"/>
          </p:nvPr>
        </p:nvSpPr>
        <p:spPr>
          <a:xfrm>
            <a:off x="457200" y="2057400"/>
            <a:ext cx="3886200" cy="4572000"/>
          </a:xfrm>
          <a:prstGeom prst="rect">
            <a:avLst/>
          </a:prstGeom>
        </p:spPr>
        <p:txBody>
          <a:bodyPr/>
          <a:lstStyle/>
          <a:p>
            <a:r>
              <a:rPr lang="en-US" altLang="en-US" sz="2600" b="1" i="1" dirty="0" smtClean="0"/>
              <a:t>furious </a:t>
            </a:r>
            <a:r>
              <a:rPr lang="en-US" altLang="en-US" sz="2600" dirty="0" smtClean="0"/>
              <a:t>at the world (unfair era for women)</a:t>
            </a:r>
          </a:p>
          <a:p>
            <a:r>
              <a:rPr lang="en-US" altLang="en-US" sz="2600" b="1" i="1" dirty="0" smtClean="0"/>
              <a:t>motherless</a:t>
            </a:r>
            <a:r>
              <a:rPr lang="en-US" altLang="en-US" sz="2600" dirty="0" smtClean="0"/>
              <a:t>; perhaps lack of positive female guidance?</a:t>
            </a:r>
          </a:p>
          <a:p>
            <a:r>
              <a:rPr lang="en-US" altLang="en-US" sz="2600" b="1" i="1" dirty="0" smtClean="0"/>
              <a:t>jealous </a:t>
            </a:r>
            <a:r>
              <a:rPr lang="en-US" altLang="en-US" sz="2600" dirty="0" smtClean="0"/>
              <a:t>of </a:t>
            </a:r>
            <a:r>
              <a:rPr lang="en-US" altLang="en-US" sz="2600" dirty="0" err="1" smtClean="0"/>
              <a:t>Baptista’s</a:t>
            </a:r>
            <a:r>
              <a:rPr lang="en-US" altLang="en-US" sz="2600" dirty="0" smtClean="0"/>
              <a:t> overt love and kindness to Bianca.</a:t>
            </a:r>
          </a:p>
          <a:p>
            <a:r>
              <a:rPr lang="en-US" altLang="en-US" sz="2600" b="1" i="1" dirty="0" smtClean="0"/>
              <a:t>angry </a:t>
            </a:r>
            <a:r>
              <a:rPr lang="en-US" altLang="en-US" sz="2600" dirty="0" smtClean="0"/>
              <a:t>that no one likes her?</a:t>
            </a:r>
          </a:p>
          <a:p>
            <a:endParaRPr lang="en-US" altLang="en-US" dirty="0" smtClean="0"/>
          </a:p>
        </p:txBody>
      </p:sp>
      <p:sp>
        <p:nvSpPr>
          <p:cNvPr id="14341" name="TextBox 5"/>
          <p:cNvSpPr txBox="1">
            <a:spLocks noChangeArrowheads="1"/>
          </p:cNvSpPr>
          <p:nvPr/>
        </p:nvSpPr>
        <p:spPr bwMode="auto">
          <a:xfrm>
            <a:off x="4572000" y="57912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itchFamily="34" charset="0"/>
                <a:ea typeface="ＭＳ Ｐゴシック" charset="-128"/>
              </a:defRPr>
            </a:lvl1pPr>
            <a:lvl2pPr marL="37931725" indent="-37474525">
              <a:spcBef>
                <a:spcPts val="550"/>
              </a:spcBef>
              <a:buClr>
                <a:schemeClr val="accent1"/>
              </a:buClr>
              <a:buSzPct val="70000"/>
              <a:buFont typeface="Wingdings 2" pitchFamily="18" charset="2"/>
              <a:buChar char=""/>
              <a:defRPr sz="2600">
                <a:solidFill>
                  <a:schemeClr val="tx1"/>
                </a:solidFill>
                <a:latin typeface="Tw Cen MT" pitchFamily="34" charset="0"/>
                <a:ea typeface="ＭＳ Ｐゴシック" charset="-128"/>
              </a:defRPr>
            </a:lvl2pPr>
            <a:lvl3pPr indent="-228600">
              <a:spcBef>
                <a:spcPts val="500"/>
              </a:spcBef>
              <a:buClr>
                <a:schemeClr val="accent2"/>
              </a:buClr>
              <a:buSzPct val="75000"/>
              <a:buFont typeface="Wingdings" pitchFamily="2" charset="2"/>
              <a:buChar char=""/>
              <a:defRPr sz="2300">
                <a:solidFill>
                  <a:schemeClr val="tx1"/>
                </a:solidFill>
                <a:latin typeface="Tw Cen MT" pitchFamily="34" charset="0"/>
                <a:ea typeface="ＭＳ Ｐゴシック" charset="-128"/>
              </a:defRPr>
            </a:lvl3pPr>
            <a:lvl4pPr indent="-228600">
              <a:spcBef>
                <a:spcPts val="400"/>
              </a:spcBef>
              <a:buClr>
                <a:srgbClr val="A5AB81"/>
              </a:buClr>
              <a:buSzPct val="75000"/>
              <a:buFont typeface="Wingdings" pitchFamily="2" charset="2"/>
              <a:buChar char=""/>
              <a:defRPr sz="2000">
                <a:solidFill>
                  <a:schemeClr val="tx1"/>
                </a:solidFill>
                <a:latin typeface="Tw Cen MT" pitchFamily="34" charset="0"/>
                <a:ea typeface="ＭＳ Ｐゴシック" charset="-128"/>
              </a:defRPr>
            </a:lvl4pPr>
            <a:lvl5pPr indent="-22860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9pPr>
          </a:lstStyle>
          <a:p>
            <a:pPr eaLnBrk="1" hangingPunct="1">
              <a:spcBef>
                <a:spcPct val="0"/>
              </a:spcBef>
              <a:buClrTx/>
              <a:buSzTx/>
              <a:buFontTx/>
              <a:buNone/>
            </a:pPr>
            <a:r>
              <a:rPr lang="en-US" altLang="en-US" sz="1800">
                <a:latin typeface="Arial" charset="0"/>
              </a:rPr>
              <a:t>“no one ever taught me how to play nice…  poor me…”  </a:t>
            </a:r>
          </a:p>
        </p:txBody>
      </p:sp>
      <p:pic>
        <p:nvPicPr>
          <p:cNvPr id="1027" name="Picture 3" descr="C:\Users\smalloy\AppData\Local\Microsoft\Windows\Temporary Internet Files\Content.IE5\JR32Q0PC\anger-manageme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43743"/>
            <a:ext cx="3657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0"/>
            <a:ext cx="8153400" cy="1143000"/>
          </a:xfrm>
        </p:spPr>
        <p:txBody>
          <a:bodyPr/>
          <a:lstStyle/>
          <a:p>
            <a:pPr algn="ctr" eaLnBrk="1" hangingPunct="1"/>
            <a:r>
              <a:rPr lang="en-US" altLang="en-US" i="1" dirty="0" smtClean="0">
                <a:solidFill>
                  <a:srgbClr val="000000"/>
                </a:solidFill>
              </a:rPr>
              <a:t>The Characters…</a:t>
            </a:r>
            <a:endParaRPr lang="en-US" altLang="en-US" dirty="0" smtClean="0">
              <a:solidFill>
                <a:srgbClr val="000000"/>
              </a:solidFill>
            </a:endParaRPr>
          </a:p>
        </p:txBody>
      </p:sp>
      <p:pic>
        <p:nvPicPr>
          <p:cNvPr id="8" name="Content Placeholder 7" descr="Bianca image Natasha Pyne.jp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58888" y="3068638"/>
            <a:ext cx="2881312" cy="3600450"/>
          </a:xfrm>
          <a:ln>
            <a:solidFill>
              <a:srgbClr val="BA8F2D"/>
            </a:solidFill>
            <a:miter lim="800000"/>
            <a:headEnd/>
            <a:tailEnd/>
          </a:ln>
        </p:spPr>
      </p:pic>
      <p:pic>
        <p:nvPicPr>
          <p:cNvPr id="7" name="Content Placeholder 6" descr="Michael York as Lucentio.jpeg"/>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953000" y="3276600"/>
            <a:ext cx="3935413" cy="2952750"/>
          </a:xfrm>
        </p:spPr>
      </p:pic>
      <p:sp>
        <p:nvSpPr>
          <p:cNvPr id="23557" name="Text Placeholder 4"/>
          <p:cNvSpPr>
            <a:spLocks noGrp="1"/>
          </p:cNvSpPr>
          <p:nvPr>
            <p:ph type="body" sz="quarter" idx="1"/>
          </p:nvPr>
        </p:nvSpPr>
        <p:spPr>
          <a:xfrm>
            <a:off x="-152400" y="1600200"/>
            <a:ext cx="4319588" cy="1439862"/>
          </a:xfrm>
        </p:spPr>
        <p:txBody>
          <a:bodyPr>
            <a:normAutofit fontScale="85000" lnSpcReduction="20000"/>
          </a:bodyPr>
          <a:lstStyle/>
          <a:p>
            <a:pPr algn="ctr" eaLnBrk="1" hangingPunct="1">
              <a:lnSpc>
                <a:spcPct val="80000"/>
              </a:lnSpc>
            </a:pPr>
            <a:r>
              <a:rPr lang="en-US" altLang="en-US" sz="4200" b="1" dirty="0" smtClean="0">
                <a:solidFill>
                  <a:srgbClr val="000000"/>
                </a:solidFill>
              </a:rPr>
              <a:t>Bianca</a:t>
            </a:r>
          </a:p>
          <a:p>
            <a:pPr eaLnBrk="1" hangingPunct="1">
              <a:lnSpc>
                <a:spcPct val="80000"/>
              </a:lnSpc>
            </a:pPr>
            <a:r>
              <a:rPr lang="en-US" altLang="en-US" sz="2900" b="1" dirty="0" smtClean="0">
                <a:solidFill>
                  <a:srgbClr val="000000"/>
                </a:solidFill>
              </a:rPr>
              <a:t>	</a:t>
            </a:r>
            <a:r>
              <a:rPr lang="en-US" altLang="en-US" sz="2900" dirty="0" smtClean="0">
                <a:solidFill>
                  <a:srgbClr val="000000"/>
                </a:solidFill>
              </a:rPr>
              <a:t>Kate’s younger  and    	much sweeter sister </a:t>
            </a:r>
            <a:r>
              <a:rPr lang="en-US" altLang="en-US" dirty="0" smtClean="0"/>
              <a:t>	</a:t>
            </a:r>
          </a:p>
          <a:p>
            <a:pPr algn="ctr" eaLnBrk="1" hangingPunct="1">
              <a:lnSpc>
                <a:spcPct val="80000"/>
              </a:lnSpc>
            </a:pPr>
            <a:r>
              <a:rPr lang="en-US" altLang="en-US" dirty="0" smtClean="0"/>
              <a:t>	</a:t>
            </a:r>
            <a:r>
              <a:rPr lang="en-US" altLang="en-US" sz="1300" dirty="0" smtClean="0"/>
              <a:t>	</a:t>
            </a:r>
          </a:p>
        </p:txBody>
      </p:sp>
      <p:sp>
        <p:nvSpPr>
          <p:cNvPr id="6" name="Text Placeholder 5"/>
          <p:cNvSpPr>
            <a:spLocks noGrp="1"/>
          </p:cNvSpPr>
          <p:nvPr>
            <p:ph type="body" sz="quarter" idx="3"/>
          </p:nvPr>
        </p:nvSpPr>
        <p:spPr>
          <a:xfrm>
            <a:off x="4956856" y="1219200"/>
            <a:ext cx="3898900" cy="1439862"/>
          </a:xfrm>
        </p:spPr>
        <p:txBody>
          <a:bodyPr>
            <a:normAutofit/>
          </a:bodyPr>
          <a:lstStyle/>
          <a:p>
            <a:pPr algn="ctr" eaLnBrk="1" hangingPunct="1">
              <a:lnSpc>
                <a:spcPct val="70000"/>
              </a:lnSpc>
              <a:defRPr/>
            </a:pPr>
            <a:r>
              <a:rPr lang="en-US" altLang="en-US" sz="3500" b="1" dirty="0" err="1" smtClean="0">
                <a:solidFill>
                  <a:srgbClr val="000000"/>
                </a:solidFill>
                <a:ea typeface="ＭＳ Ｐゴシック" panose="020B0600070205080204" pitchFamily="34" charset="-128"/>
              </a:rPr>
              <a:t>Lucentio</a:t>
            </a:r>
            <a:r>
              <a:rPr lang="en-US" altLang="en-US" sz="3500" dirty="0" smtClean="0">
                <a:solidFill>
                  <a:srgbClr val="000000"/>
                </a:solidFill>
                <a:ea typeface="ＭＳ Ｐゴシック" panose="020B0600070205080204" pitchFamily="34" charset="-128"/>
              </a:rPr>
              <a:t> </a:t>
            </a:r>
          </a:p>
          <a:p>
            <a:pPr algn="ctr" eaLnBrk="1" hangingPunct="1">
              <a:lnSpc>
                <a:spcPct val="70000"/>
              </a:lnSpc>
              <a:defRPr/>
            </a:pPr>
            <a:r>
              <a:rPr lang="en-US" altLang="en-US" sz="2500" dirty="0" smtClean="0">
                <a:solidFill>
                  <a:srgbClr val="000000"/>
                </a:solidFill>
                <a:ea typeface="ＭＳ Ｐゴシック" panose="020B0600070205080204" pitchFamily="34" charset="-128"/>
              </a:rPr>
              <a:t>(pretends to be </a:t>
            </a:r>
            <a:r>
              <a:rPr lang="en-US" altLang="en-US" sz="2500" dirty="0" err="1" smtClean="0">
                <a:solidFill>
                  <a:srgbClr val="000000"/>
                </a:solidFill>
                <a:ea typeface="ＭＳ Ｐゴシック" panose="020B0600070205080204" pitchFamily="34" charset="-128"/>
              </a:rPr>
              <a:t>Cambio</a:t>
            </a:r>
            <a:r>
              <a:rPr lang="en-US" altLang="en-US" sz="2500" dirty="0" smtClean="0">
                <a:solidFill>
                  <a:srgbClr val="000000"/>
                </a:solidFill>
                <a:ea typeface="ＭＳ Ｐゴシック" panose="020B0600070205080204" pitchFamily="34" charset="-128"/>
              </a:rPr>
              <a:t>  Bianca’s teacher)</a:t>
            </a:r>
          </a:p>
        </p:txBody>
      </p:sp>
      <p:sp>
        <p:nvSpPr>
          <p:cNvPr id="23559" name="TextBox 8"/>
          <p:cNvSpPr txBox="1">
            <a:spLocks noChangeArrowheads="1"/>
          </p:cNvSpPr>
          <p:nvPr/>
        </p:nvSpPr>
        <p:spPr bwMode="auto">
          <a:xfrm>
            <a:off x="4495800" y="6248400"/>
            <a:ext cx="439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itchFamily="34" charset="0"/>
                <a:ea typeface="ＭＳ Ｐゴシック" charset="-128"/>
              </a:defRPr>
            </a:lvl1pPr>
            <a:lvl2pPr marL="37931725" indent="-37474525">
              <a:spcBef>
                <a:spcPts val="550"/>
              </a:spcBef>
              <a:buClr>
                <a:schemeClr val="accent1"/>
              </a:buClr>
              <a:buSzPct val="70000"/>
              <a:buFont typeface="Wingdings 2" pitchFamily="18" charset="2"/>
              <a:buChar char=""/>
              <a:defRPr sz="2600">
                <a:solidFill>
                  <a:schemeClr val="tx1"/>
                </a:solidFill>
                <a:latin typeface="Tw Cen MT" pitchFamily="34" charset="0"/>
                <a:ea typeface="ＭＳ Ｐゴシック" charset="-128"/>
              </a:defRPr>
            </a:lvl2pPr>
            <a:lvl3pPr indent="-228600">
              <a:spcBef>
                <a:spcPts val="500"/>
              </a:spcBef>
              <a:buClr>
                <a:schemeClr val="accent2"/>
              </a:buClr>
              <a:buSzPct val="75000"/>
              <a:buFont typeface="Wingdings" pitchFamily="2" charset="2"/>
              <a:buChar char=""/>
              <a:defRPr sz="2300">
                <a:solidFill>
                  <a:schemeClr val="tx1"/>
                </a:solidFill>
                <a:latin typeface="Tw Cen MT" pitchFamily="34" charset="0"/>
                <a:ea typeface="ＭＳ Ｐゴシック" charset="-128"/>
              </a:defRPr>
            </a:lvl3pPr>
            <a:lvl4pPr indent="-228600">
              <a:spcBef>
                <a:spcPts val="400"/>
              </a:spcBef>
              <a:buClr>
                <a:srgbClr val="A5AB81"/>
              </a:buClr>
              <a:buSzPct val="75000"/>
              <a:buFont typeface="Wingdings" pitchFamily="2" charset="2"/>
              <a:buChar char=""/>
              <a:defRPr sz="2000">
                <a:solidFill>
                  <a:schemeClr val="tx1"/>
                </a:solidFill>
                <a:latin typeface="Tw Cen MT" pitchFamily="34" charset="0"/>
                <a:ea typeface="ＭＳ Ｐゴシック" charset="-128"/>
              </a:defRPr>
            </a:lvl4pPr>
            <a:lvl5pPr indent="-22860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9pPr>
          </a:lstStyle>
          <a:p>
            <a:pPr eaLnBrk="1" hangingPunct="1">
              <a:spcBef>
                <a:spcPct val="0"/>
              </a:spcBef>
              <a:buClrTx/>
              <a:buSzTx/>
              <a:buFontTx/>
              <a:buNone/>
            </a:pPr>
            <a:r>
              <a:rPr lang="en-US" altLang="en-US" sz="1800" dirty="0">
                <a:solidFill>
                  <a:srgbClr val="000000"/>
                </a:solidFill>
              </a:rPr>
              <a:t>…</a:t>
            </a:r>
            <a:r>
              <a:rPr lang="en-US" altLang="en-US" sz="1800" dirty="0" err="1">
                <a:solidFill>
                  <a:srgbClr val="000000"/>
                </a:solidFill>
              </a:rPr>
              <a:t>Lucentio</a:t>
            </a:r>
            <a:r>
              <a:rPr lang="en-US" altLang="en-US" sz="1800" dirty="0">
                <a:solidFill>
                  <a:srgbClr val="000000"/>
                </a:solidFill>
              </a:rPr>
              <a:t> really likes Bianca, but</a:t>
            </a:r>
            <a:r>
              <a:rPr lang="en-US" altLang="en-US" sz="1800" dirty="0"/>
              <a:t>…  </a:t>
            </a:r>
          </a:p>
        </p:txBody>
      </p:sp>
    </p:spTree>
    <p:extLst>
      <p:ext uri="{BB962C8B-B14F-4D97-AF65-F5344CB8AC3E}">
        <p14:creationId xmlns:p14="http://schemas.microsoft.com/office/powerpoint/2010/main" val="429081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557">
                                            <p:txEl>
                                              <p:pRg st="0" end="0"/>
                                            </p:txEl>
                                          </p:spTgt>
                                        </p:tgtEl>
                                        <p:attrNameLst>
                                          <p:attrName>style.visibility</p:attrName>
                                        </p:attrNameLst>
                                      </p:cBhvr>
                                      <p:to>
                                        <p:strVal val="visible"/>
                                      </p:to>
                                    </p:set>
                                    <p:animEffect transition="in" filter="fade">
                                      <p:cBhvr>
                                        <p:cTn id="19" dur="1000"/>
                                        <p:tgtEl>
                                          <p:spTgt spid="23557">
                                            <p:txEl>
                                              <p:pRg st="0" end="0"/>
                                            </p:txEl>
                                          </p:spTgt>
                                        </p:tgtEl>
                                      </p:cBhvr>
                                    </p:animEffect>
                                    <p:anim calcmode="lin" valueType="num">
                                      <p:cBhvr>
                                        <p:cTn id="20" dur="10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35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557">
                                            <p:txEl>
                                              <p:pRg st="1" end="1"/>
                                            </p:txEl>
                                          </p:spTgt>
                                        </p:tgtEl>
                                        <p:attrNameLst>
                                          <p:attrName>style.visibility</p:attrName>
                                        </p:attrNameLst>
                                      </p:cBhvr>
                                      <p:to>
                                        <p:strVal val="visible"/>
                                      </p:to>
                                    </p:set>
                                    <p:animEffect transition="in" filter="fade">
                                      <p:cBhvr>
                                        <p:cTn id="26" dur="1000"/>
                                        <p:tgtEl>
                                          <p:spTgt spid="23557">
                                            <p:txEl>
                                              <p:pRg st="1" end="1"/>
                                            </p:txEl>
                                          </p:spTgt>
                                        </p:tgtEl>
                                      </p:cBhvr>
                                    </p:animEffect>
                                    <p:anim calcmode="lin" valueType="num">
                                      <p:cBhvr>
                                        <p:cTn id="27" dur="10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35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557">
                                            <p:txEl>
                                              <p:pRg st="2" end="2"/>
                                            </p:txEl>
                                          </p:spTgt>
                                        </p:tgtEl>
                                        <p:attrNameLst>
                                          <p:attrName>style.visibility</p:attrName>
                                        </p:attrNameLst>
                                      </p:cBhvr>
                                      <p:to>
                                        <p:strVal val="visible"/>
                                      </p:to>
                                    </p:set>
                                    <p:animEffect transition="in" filter="fade">
                                      <p:cBhvr>
                                        <p:cTn id="33" dur="1000"/>
                                        <p:tgtEl>
                                          <p:spTgt spid="23557">
                                            <p:txEl>
                                              <p:pRg st="2" end="2"/>
                                            </p:txEl>
                                          </p:spTgt>
                                        </p:tgtEl>
                                      </p:cBhvr>
                                    </p:animEffect>
                                    <p:anim calcmode="lin" valueType="num">
                                      <p:cBhvr>
                                        <p:cTn id="34" dur="10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35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anim calcmode="lin" valueType="num">
                                      <p:cBhvr>
                                        <p:cTn id="4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1000"/>
                                        <p:tgtEl>
                                          <p:spTgt spid="6">
                                            <p:txEl>
                                              <p:pRg st="1" end="1"/>
                                            </p:txEl>
                                          </p:spTgt>
                                        </p:tgtEl>
                                      </p:cBhvr>
                                    </p:animEffect>
                                    <p:anim calcmode="lin" valueType="num">
                                      <p:cBhvr>
                                        <p:cTn id="4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3559">
                                            <p:txEl>
                                              <p:pRg st="0" end="0"/>
                                            </p:txEl>
                                          </p:spTgt>
                                        </p:tgtEl>
                                        <p:attrNameLst>
                                          <p:attrName>style.visibility</p:attrName>
                                        </p:attrNameLst>
                                      </p:cBhvr>
                                      <p:to>
                                        <p:strVal val="visible"/>
                                      </p:to>
                                    </p:set>
                                    <p:anim calcmode="lin" valueType="num">
                                      <p:cBhvr additive="base">
                                        <p:cTn id="54" dur="500" fill="hold"/>
                                        <p:tgtEl>
                                          <p:spTgt spid="23559">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5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152400"/>
            <a:ext cx="7756263" cy="1054250"/>
          </a:xfrm>
        </p:spPr>
        <p:txBody>
          <a:bodyPr/>
          <a:lstStyle/>
          <a:p>
            <a:pPr eaLnBrk="1" hangingPunct="1"/>
            <a:r>
              <a:rPr lang="en-US" altLang="en-US" dirty="0" smtClean="0"/>
              <a:t>The Dad</a:t>
            </a:r>
          </a:p>
        </p:txBody>
      </p:sp>
      <p:sp>
        <p:nvSpPr>
          <p:cNvPr id="24579" name="Content Placeholder 2"/>
          <p:cNvSpPr>
            <a:spLocks noGrp="1"/>
          </p:cNvSpPr>
          <p:nvPr>
            <p:ph sz="quarter" idx="2"/>
          </p:nvPr>
        </p:nvSpPr>
        <p:spPr>
          <a:xfrm>
            <a:off x="609600" y="3068638"/>
            <a:ext cx="3817938" cy="2951162"/>
          </a:xfrm>
        </p:spPr>
        <p:txBody>
          <a:bodyPr/>
          <a:lstStyle/>
          <a:p>
            <a:pPr eaLnBrk="1" hangingPunct="1"/>
            <a:r>
              <a:rPr lang="en-US" altLang="en-US" dirty="0" smtClean="0"/>
              <a:t>Won’t marry off the younger sister Bianca, until he gets rid of Kate the Shrew.</a:t>
            </a:r>
          </a:p>
          <a:p>
            <a:pPr eaLnBrk="1" hangingPunct="1"/>
            <a:endParaRPr lang="en-US" altLang="en-US" dirty="0" smtClean="0"/>
          </a:p>
        </p:txBody>
      </p:sp>
      <p:sp>
        <p:nvSpPr>
          <p:cNvPr id="24580" name="Text Placeholder 4"/>
          <p:cNvSpPr>
            <a:spLocks noGrp="1"/>
          </p:cNvSpPr>
          <p:nvPr>
            <p:ph type="body" sz="quarter" idx="1"/>
          </p:nvPr>
        </p:nvSpPr>
        <p:spPr>
          <a:xfrm>
            <a:off x="228600" y="1371600"/>
            <a:ext cx="4392612" cy="1152525"/>
          </a:xfrm>
        </p:spPr>
        <p:txBody>
          <a:bodyPr/>
          <a:lstStyle/>
          <a:p>
            <a:pPr eaLnBrk="1" hangingPunct="1">
              <a:lnSpc>
                <a:spcPct val="80000"/>
              </a:lnSpc>
            </a:pPr>
            <a:r>
              <a:rPr lang="en-US" altLang="en-US" sz="4500" dirty="0" err="1" smtClean="0"/>
              <a:t>Baptista</a:t>
            </a:r>
            <a:r>
              <a:rPr lang="en-US" altLang="en-US" sz="4500" dirty="0" smtClean="0"/>
              <a:t>	</a:t>
            </a:r>
          </a:p>
          <a:p>
            <a:pPr eaLnBrk="1" hangingPunct="1">
              <a:lnSpc>
                <a:spcPct val="80000"/>
              </a:lnSpc>
            </a:pPr>
            <a:r>
              <a:rPr lang="en-US" altLang="en-US" sz="1600" dirty="0" smtClean="0"/>
              <a:t>(the girls’ dad– kind of a hard-nosed guy)		</a:t>
            </a:r>
          </a:p>
        </p:txBody>
      </p:sp>
      <p:sp>
        <p:nvSpPr>
          <p:cNvPr id="24581" name="TextBox 6"/>
          <p:cNvSpPr txBox="1">
            <a:spLocks noChangeArrowheads="1"/>
          </p:cNvSpPr>
          <p:nvPr/>
        </p:nvSpPr>
        <p:spPr bwMode="auto">
          <a:xfrm>
            <a:off x="900113" y="5373688"/>
            <a:ext cx="424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itchFamily="34" charset="0"/>
                <a:ea typeface="ＭＳ Ｐゴシック" charset="-128"/>
              </a:defRPr>
            </a:lvl1pPr>
            <a:lvl2pPr marL="37931725" indent="-37474525">
              <a:spcBef>
                <a:spcPts val="550"/>
              </a:spcBef>
              <a:buClr>
                <a:schemeClr val="accent1"/>
              </a:buClr>
              <a:buSzPct val="70000"/>
              <a:buFont typeface="Wingdings 2" pitchFamily="18" charset="2"/>
              <a:buChar char=""/>
              <a:defRPr sz="2600">
                <a:solidFill>
                  <a:schemeClr val="tx1"/>
                </a:solidFill>
                <a:latin typeface="Tw Cen MT" pitchFamily="34" charset="0"/>
                <a:ea typeface="ＭＳ Ｐゴシック" charset="-128"/>
              </a:defRPr>
            </a:lvl2pPr>
            <a:lvl3pPr indent="-228600">
              <a:spcBef>
                <a:spcPts val="500"/>
              </a:spcBef>
              <a:buClr>
                <a:schemeClr val="accent2"/>
              </a:buClr>
              <a:buSzPct val="75000"/>
              <a:buFont typeface="Wingdings" pitchFamily="2" charset="2"/>
              <a:buChar char=""/>
              <a:defRPr sz="2300">
                <a:solidFill>
                  <a:schemeClr val="tx1"/>
                </a:solidFill>
                <a:latin typeface="Tw Cen MT" pitchFamily="34" charset="0"/>
                <a:ea typeface="ＭＳ Ｐゴシック" charset="-128"/>
              </a:defRPr>
            </a:lvl3pPr>
            <a:lvl4pPr indent="-228600">
              <a:spcBef>
                <a:spcPts val="400"/>
              </a:spcBef>
              <a:buClr>
                <a:srgbClr val="A5AB81"/>
              </a:buClr>
              <a:buSzPct val="75000"/>
              <a:buFont typeface="Wingdings" pitchFamily="2" charset="2"/>
              <a:buChar char=""/>
              <a:defRPr sz="2000">
                <a:solidFill>
                  <a:schemeClr val="tx1"/>
                </a:solidFill>
                <a:latin typeface="Tw Cen MT" pitchFamily="34" charset="0"/>
                <a:ea typeface="ＭＳ Ｐゴシック" charset="-128"/>
              </a:defRPr>
            </a:lvl4pPr>
            <a:lvl5pPr indent="-22860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9pPr>
          </a:lstStyle>
          <a:p>
            <a:pPr eaLnBrk="1" hangingPunct="1">
              <a:spcBef>
                <a:spcPct val="0"/>
              </a:spcBef>
              <a:buClrTx/>
              <a:buSzTx/>
              <a:buFontTx/>
              <a:buNone/>
            </a:pPr>
            <a:r>
              <a:rPr lang="en-US" altLang="en-US" sz="1800" dirty="0"/>
              <a:t>Bummer for Bianca and </a:t>
            </a:r>
            <a:r>
              <a:rPr lang="en-US" altLang="en-US" sz="1800" dirty="0" err="1"/>
              <a:t>Lucentio</a:t>
            </a:r>
            <a:r>
              <a:rPr lang="en-US" altLang="en-US" sz="1800" dirty="0"/>
              <a:t>. </a:t>
            </a:r>
            <a:r>
              <a:rPr lang="en-US" altLang="en-US" sz="1800" dirty="0">
                <a:sym typeface="Wingdings" pitchFamily="2" charset="2"/>
              </a:rPr>
              <a:t></a:t>
            </a:r>
            <a:endParaRPr lang="en-US" altLang="en-US" sz="1800" dirty="0"/>
          </a:p>
        </p:txBody>
      </p:sp>
      <p:pic>
        <p:nvPicPr>
          <p:cNvPr id="24582" name="Picture 7" descr="baptist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22714"/>
            <a:ext cx="3073157"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1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 calcmode="lin" valueType="num">
                                      <p:cBhvr additive="base">
                                        <p:cTn id="13" dur="5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71</TotalTime>
  <Words>546</Words>
  <Application>Microsoft Office PowerPoint</Application>
  <PresentationFormat>On-screen Show (4:3)</PresentationFormat>
  <Paragraphs>56</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Introduction to  The Taming of the Shrew by William Shakespeare</vt:lpstr>
      <vt:lpstr>3 Characteristics of a Shakespearean Comedy</vt:lpstr>
      <vt:lpstr>Keep in mind that TotS is a play within a play…</vt:lpstr>
      <vt:lpstr>What is a shrew?</vt:lpstr>
      <vt:lpstr>Katharina and Petruchio–  a marriage made in heaven?  </vt:lpstr>
      <vt:lpstr>Who is the shrew in the play?</vt:lpstr>
      <vt:lpstr>  Reasons she might be shrewish:</vt:lpstr>
      <vt:lpstr>The Characters…</vt:lpstr>
      <vt:lpstr>The Dad</vt:lpstr>
      <vt:lpstr>What’s the #1 Conflict?</vt:lpstr>
      <vt:lpstr>PowerPoint Presentation</vt:lpstr>
      <vt:lpstr>Petruchio</vt:lpstr>
      <vt:lpstr>What’s the main conflict?</vt:lpstr>
      <vt:lpstr>PowerPoint Presentation</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Taming of the Shrew by William Shakespeare</dc:title>
  <dc:creator>User</dc:creator>
  <cp:lastModifiedBy>User</cp:lastModifiedBy>
  <cp:revision>7</cp:revision>
  <dcterms:created xsi:type="dcterms:W3CDTF">2017-03-15T14:45:02Z</dcterms:created>
  <dcterms:modified xsi:type="dcterms:W3CDTF">2017-03-20T16:52:57Z</dcterms:modified>
</cp:coreProperties>
</file>