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2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7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847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56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94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2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03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82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9486-B6B1-42C5-B148-D9F4813C86D1}" type="datetime1">
              <a:rPr lang="en-US" altLang="en-US"/>
              <a:pPr>
                <a:defRPr/>
              </a:pPr>
              <a:t>4/27/2017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BDF06-6B07-4D21-92BD-569254CDBFCA}" type="slidenum">
              <a:rPr lang="en-US" altLang="en-US"/>
              <a:pPr>
                <a:defRPr/>
              </a:pPr>
              <a:t>‹#›</a:t>
            </a:fld>
            <a:endParaRPr lang="en-US" altLang="en-US" sz="1800" b="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2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8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3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2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EA8CFE-EE87-41F2-BC25-8F95E07695E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C98457-7EB4-43DE-8D7B-29A983A5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5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Nature vs. Nurture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>
            <p:ph type="title"/>
          </p:nvPr>
        </p:nvSpPr>
        <p:spPr>
          <a:xfrm>
            <a:off x="753035" y="947738"/>
            <a:ext cx="9509759" cy="7286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4800" b="1" dirty="0" smtClean="0"/>
              <a:t>What is "Nature vs. Nurture"</a:t>
            </a: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F5C8275-7FAF-47B7-B2DE-3FB622BF3896}" type="slidenum">
              <a:rPr lang="en-US" altLang="en-US">
                <a:solidFill>
                  <a:schemeClr val="bg1"/>
                </a:solidFill>
              </a:rPr>
              <a:pPr/>
              <a:t>2</a:t>
            </a:fld>
            <a:endParaRPr lang="en-US" altLang="en-US" sz="1800" b="0" i="0"/>
          </a:p>
        </p:txBody>
      </p:sp>
      <p:sp>
        <p:nvSpPr>
          <p:cNvPr id="410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548640" y="1538791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600" dirty="0" smtClean="0">
                <a:solidFill>
                  <a:srgbClr val="222222"/>
                </a:solidFill>
                <a:sym typeface="Arial" panose="020B0604020202020204" pitchFamily="34" charset="0"/>
              </a:rPr>
              <a:t>Nature versus nurture" is a psychology term related to whether heredity or the environment most impacts human psychological development (behavior, habits, intelligence, personality, sexuality, aggressive tendencies, and so on).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24927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zh-CN" sz="5400" b="1" dirty="0" smtClean="0"/>
              <a:t>Nature</a:t>
            </a: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8B8EC304-CC35-4162-8CA6-0702D7635AF6}" type="slidenum">
              <a:rPr lang="en-US" altLang="en-US">
                <a:solidFill>
                  <a:schemeClr val="bg1"/>
                </a:solidFill>
              </a:rPr>
              <a:pPr/>
              <a:t>3</a:t>
            </a:fld>
            <a:endParaRPr lang="en-US" altLang="en-US" sz="1800" b="0" i="0"/>
          </a:p>
        </p:txBody>
      </p:sp>
      <p:sp>
        <p:nvSpPr>
          <p:cNvPr id="5124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645459" y="181486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/>
            <a:r>
              <a:rPr lang="en-US" altLang="zh-CN" sz="3200" dirty="0" smtClean="0"/>
              <a:t> 	In </a:t>
            </a:r>
            <a:r>
              <a:rPr lang="en-US" altLang="zh-CN" sz="3200" dirty="0" smtClean="0"/>
              <a:t>the </a:t>
            </a:r>
            <a:r>
              <a:rPr lang="en-US" altLang="zh-CN" sz="3200" dirty="0" smtClean="0"/>
              <a:t>“</a:t>
            </a:r>
            <a:r>
              <a:rPr lang="en-US" altLang="zh-CN" sz="3200" b="1" dirty="0" smtClean="0"/>
              <a:t>Nature vs. </a:t>
            </a:r>
            <a:r>
              <a:rPr lang="en-US" altLang="zh-CN" sz="3200" b="1" dirty="0"/>
              <a:t>N</a:t>
            </a:r>
            <a:r>
              <a:rPr lang="en-US" altLang="zh-CN" sz="3200" b="1" dirty="0" smtClean="0"/>
              <a:t>urture</a:t>
            </a:r>
            <a:r>
              <a:rPr lang="en-US" altLang="zh-CN" sz="3200" dirty="0" smtClean="0"/>
              <a:t>" debate, nature refers to an </a:t>
            </a:r>
            <a:r>
              <a:rPr lang="en-US" altLang="zh-CN" sz="3200" dirty="0" smtClean="0"/>
              <a:t> 	individual's </a:t>
            </a:r>
            <a:r>
              <a:rPr lang="en-US" altLang="zh-CN" sz="3200" dirty="0" smtClean="0"/>
              <a:t>innate qualities (nativism).</a:t>
            </a: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zh-CN" sz="3200" dirty="0" smtClean="0">
                <a:solidFill>
                  <a:srgbClr val="EE5818"/>
                </a:solidFill>
              </a:rPr>
              <a:t>	Example</a:t>
            </a:r>
            <a:r>
              <a:rPr lang="en-US" altLang="zh-CN" sz="3200" dirty="0" smtClean="0"/>
              <a:t>: Nature is your genes. The physical and </a:t>
            </a:r>
            <a:r>
              <a:rPr lang="en-US" altLang="zh-CN" sz="3200" dirty="0" smtClean="0"/>
              <a:t>	personality </a:t>
            </a:r>
            <a:r>
              <a:rPr lang="en-US" altLang="zh-CN" sz="3200" dirty="0" smtClean="0"/>
              <a:t>traits determined by your genes stay </a:t>
            </a:r>
            <a:r>
              <a:rPr lang="en-US" altLang="zh-CN" sz="3200" dirty="0" smtClean="0"/>
              <a:t>	the 	same </a:t>
            </a:r>
            <a:r>
              <a:rPr lang="en-US" altLang="zh-CN" sz="3200" dirty="0" smtClean="0"/>
              <a:t>irrespective of where you were born </a:t>
            </a:r>
            <a:r>
              <a:rPr lang="en-US" altLang="zh-CN" sz="3200" dirty="0" smtClean="0"/>
              <a:t>and </a:t>
            </a:r>
            <a:r>
              <a:rPr lang="en-US" altLang="zh-CN" sz="3200" dirty="0" smtClean="0"/>
              <a:t>raised</a:t>
            </a:r>
            <a:r>
              <a:rPr lang="en-US" altLang="zh-CN" sz="3200" dirty="0" smtClean="0"/>
              <a:t>.</a:t>
            </a:r>
          </a:p>
          <a:p>
            <a:pPr marL="0" indent="0">
              <a:buNone/>
            </a:pPr>
            <a:r>
              <a:rPr lang="en-US" altLang="zh-CN" sz="3200" dirty="0"/>
              <a:t>	</a:t>
            </a:r>
            <a:r>
              <a:rPr lang="en-US" altLang="zh-CN" sz="3200" dirty="0" smtClean="0"/>
              <a:t>	</a:t>
            </a:r>
            <a:r>
              <a:rPr lang="en-GB" altLang="zh-CN" sz="2600" b="1" dirty="0">
                <a:ea typeface="ＭＳ Ｐゴシック" panose="020B0600070205080204" pitchFamily="34" charset="-128"/>
              </a:rPr>
              <a:t>P</a:t>
            </a:r>
            <a:r>
              <a:rPr lang="en-GB" altLang="en-US" sz="2600" b="1" dirty="0" smtClean="0">
                <a:ea typeface="ＭＳ Ｐゴシック" panose="020B0600070205080204" pitchFamily="34" charset="-128"/>
              </a:rPr>
              <a:t>hysical </a:t>
            </a:r>
            <a:r>
              <a:rPr lang="en-GB" altLang="en-US" sz="2600" b="1" dirty="0">
                <a:ea typeface="ＭＳ Ｐゴシック" panose="020B0600070205080204" pitchFamily="34" charset="-128"/>
              </a:rPr>
              <a:t>appearance, </a:t>
            </a:r>
            <a:r>
              <a:rPr lang="en-GB" altLang="en-US" sz="2600" b="1" dirty="0" smtClean="0">
                <a:ea typeface="ＭＳ Ｐゴシック" panose="020B0600070205080204" pitchFamily="34" charset="-128"/>
              </a:rPr>
              <a:t>height</a:t>
            </a:r>
            <a:r>
              <a:rPr lang="en-GB" altLang="en-US" sz="2600" b="1" dirty="0">
                <a:ea typeface="ＭＳ Ｐゴシック" panose="020B0600070205080204" pitchFamily="34" charset="-128"/>
              </a:rPr>
              <a:t>, </a:t>
            </a:r>
            <a:r>
              <a:rPr lang="en-GB" altLang="en-US" sz="2600" b="1" dirty="0" smtClean="0">
                <a:ea typeface="ＭＳ Ｐゴシック" panose="020B0600070205080204" pitchFamily="34" charset="-128"/>
              </a:rPr>
              <a:t>hair </a:t>
            </a:r>
            <a:r>
              <a:rPr lang="en-GB" altLang="en-US" sz="2600" b="1" dirty="0" err="1" smtClean="0">
                <a:ea typeface="ＭＳ Ｐゴシック" panose="020B0600070205080204" pitchFamily="34" charset="-128"/>
              </a:rPr>
              <a:t>color</a:t>
            </a:r>
            <a:r>
              <a:rPr lang="en-GB" altLang="en-US" sz="2600" b="1" dirty="0">
                <a:ea typeface="ＭＳ Ｐゴシック" panose="020B0600070205080204" pitchFamily="34" charset="-128"/>
              </a:rPr>
              <a:t>, eye </a:t>
            </a:r>
            <a:r>
              <a:rPr lang="en-GB" altLang="en-US" sz="2600" b="1" dirty="0" err="1" smtClean="0">
                <a:ea typeface="ＭＳ Ｐゴシック" panose="020B0600070205080204" pitchFamily="34" charset="-128"/>
              </a:rPr>
              <a:t>color</a:t>
            </a:r>
            <a:r>
              <a:rPr lang="en-GB" altLang="en-US" sz="2600" b="1" dirty="0" smtClean="0">
                <a:ea typeface="ＭＳ Ｐゴシック" panose="020B0600070205080204" pitchFamily="34" charset="-128"/>
              </a:rPr>
              <a:t>, etc.</a:t>
            </a:r>
            <a:endParaRPr lang="en-GB" altLang="en-US" sz="3200" b="1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en-US" altLang="zh-CN" sz="3200" dirty="0" smtClean="0"/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zh-CN" sz="3200" dirty="0" smtClean="0">
                <a:solidFill>
                  <a:srgbClr val="EE5818"/>
                </a:solidFill>
              </a:rPr>
              <a:t>	Factors</a:t>
            </a:r>
            <a:r>
              <a:rPr lang="en-US" altLang="zh-CN" sz="3200" dirty="0" smtClean="0"/>
              <a:t>: Biological and Family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15542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>
            <p:ph type="title"/>
          </p:nvPr>
        </p:nvSpPr>
        <p:spPr>
          <a:xfrm>
            <a:off x="1149350" y="919163"/>
            <a:ext cx="8763000" cy="7286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5400" b="1" dirty="0" smtClean="0"/>
              <a:t>Nurture</a:t>
            </a:r>
          </a:p>
        </p:txBody>
      </p:sp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8D211CD-6B75-444E-B1B9-C0A1D2B26A14}" type="slidenum">
              <a:rPr lang="en-US" altLang="en-US" smtClean="0">
                <a:solidFill>
                  <a:schemeClr val="bg1"/>
                </a:solidFill>
              </a:rPr>
              <a:pPr/>
              <a:t>4</a:t>
            </a:fld>
            <a:endParaRPr lang="en-US" altLang="en-US" sz="1800" b="0" i="0" dirty="0"/>
          </a:p>
        </p:txBody>
      </p:sp>
      <p:sp>
        <p:nvSpPr>
          <p:cNvPr id="6148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273050" y="1384562"/>
            <a:ext cx="10515600" cy="46827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solidFill>
                  <a:srgbClr val="000000"/>
                </a:solidFill>
              </a:rPr>
              <a:t>In the "nature vs nurture" debate, nurture refers to personal experiences (i.e. empiricism or behaviorism).</a:t>
            </a:r>
          </a:p>
          <a:p>
            <a:pPr lvl="2"/>
            <a:r>
              <a:rPr lang="en-US" altLang="zh-CN" sz="2400" dirty="0" smtClean="0">
                <a:solidFill>
                  <a:srgbClr val="EE5818"/>
                </a:solidFill>
              </a:rPr>
              <a:t>Example:</a:t>
            </a:r>
            <a:r>
              <a:rPr lang="en-US" altLang="zh-CN" sz="2400" dirty="0" smtClean="0">
                <a:solidFill>
                  <a:srgbClr val="000000"/>
                </a:solidFill>
              </a:rPr>
              <a:t> Nurture refers to your childhood, or how you were brought up. Someone could be born with genes to give them a normal height, but be malnourished in childhood, resulting in stunted growth and a failure to develop as expected.</a:t>
            </a:r>
          </a:p>
          <a:p>
            <a:pPr lvl="2"/>
            <a:r>
              <a:rPr lang="en-US" altLang="zh-CN" sz="2400" dirty="0" smtClean="0">
                <a:solidFill>
                  <a:srgbClr val="EE5818"/>
                </a:solidFill>
              </a:rPr>
              <a:t>Factors</a:t>
            </a:r>
            <a:r>
              <a:rPr lang="en-US" altLang="zh-CN" sz="2400" dirty="0" smtClean="0">
                <a:solidFill>
                  <a:srgbClr val="000000"/>
                </a:solidFill>
              </a:rPr>
              <a:t> : Environmental and Social 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9805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D0CB959-F86D-43A9-9ED4-E89ED0C02606}" type="slidenum">
              <a:rPr lang="en-US" altLang="en-US">
                <a:solidFill>
                  <a:schemeClr val="bg1"/>
                </a:solidFill>
              </a:rPr>
              <a:pPr/>
              <a:t>5</a:t>
            </a:fld>
            <a:endParaRPr lang="en-US" altLang="en-US" sz="1800" b="0" i="0"/>
          </a:p>
        </p:txBody>
      </p:sp>
      <p:sp>
        <p:nvSpPr>
          <p:cNvPr id="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1" y="4487332"/>
            <a:ext cx="9234339" cy="1761068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Five Questions for discussion…</a:t>
            </a:r>
            <a:endParaRPr lang="en-US" altLang="zh-CN" dirty="0" smtClean="0"/>
          </a:p>
        </p:txBody>
      </p:sp>
      <p:sp>
        <p:nvSpPr>
          <p:cNvPr id="7172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684211" y="685800"/>
            <a:ext cx="9535553" cy="4219687"/>
          </a:xfrm>
        </p:spPr>
        <p:txBody>
          <a:bodyPr/>
          <a:lstStyle/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zh-CN" sz="2000" dirty="0" smtClean="0"/>
              <a:t>Are criminals made by nature?  Or are they a product of </a:t>
            </a:r>
            <a:r>
              <a:rPr lang="en-US" altLang="zh-CN" sz="2000" b="1" dirty="0" smtClean="0"/>
              <a:t>Nurture</a:t>
            </a:r>
            <a:r>
              <a:rPr lang="en-US" altLang="zh-CN" sz="2000" dirty="0" smtClean="0"/>
              <a:t>?  Explain.  </a:t>
            </a:r>
            <a:endParaRPr lang="en-US" altLang="zh-CN" sz="2000" dirty="0" smtClean="0"/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zh-CN" dirty="0" smtClean="0"/>
              <a:t>What is one’s personality a result of?  </a:t>
            </a:r>
            <a:r>
              <a:rPr lang="en-US" altLang="zh-CN" b="1" dirty="0" smtClean="0"/>
              <a:t>Nature</a:t>
            </a:r>
            <a:r>
              <a:rPr lang="en-US" altLang="zh-CN" dirty="0" smtClean="0"/>
              <a:t> or </a:t>
            </a:r>
            <a:r>
              <a:rPr lang="en-US" altLang="zh-CN" b="1" dirty="0" smtClean="0"/>
              <a:t>Nurture</a:t>
            </a:r>
            <a:r>
              <a:rPr lang="en-US" altLang="zh-CN" dirty="0" smtClean="0"/>
              <a:t>?  Explain.</a:t>
            </a:r>
            <a:endParaRPr lang="en-US" altLang="zh-CN" sz="2000" dirty="0" smtClean="0"/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zh-CN" sz="2000" dirty="0" smtClean="0"/>
              <a:t>Is </a:t>
            </a:r>
            <a:r>
              <a:rPr lang="en-US" altLang="zh-CN" sz="2000" dirty="0" smtClean="0"/>
              <a:t>the out come of a child's behavior caused by their </a:t>
            </a:r>
            <a:r>
              <a:rPr lang="en-US" altLang="zh-CN" sz="2000" dirty="0" smtClean="0"/>
              <a:t>upbringing, i.e. </a:t>
            </a:r>
            <a:r>
              <a:rPr lang="en-US" altLang="zh-CN" sz="2000" b="1" dirty="0" smtClean="0"/>
              <a:t>Nurture</a:t>
            </a:r>
            <a:r>
              <a:rPr lang="en-US" altLang="zh-CN" sz="2000" dirty="0" smtClean="0"/>
              <a:t>, or is it in their genes, i.e. </a:t>
            </a:r>
            <a:r>
              <a:rPr lang="en-US" altLang="zh-CN" sz="2000" b="1" dirty="0" smtClean="0"/>
              <a:t>Nature</a:t>
            </a:r>
            <a:r>
              <a:rPr lang="en-US" altLang="zh-CN" sz="2000" dirty="0" smtClean="0"/>
              <a:t>?</a:t>
            </a:r>
            <a:endParaRPr lang="en-US" altLang="zh-CN" sz="2000" dirty="0" smtClean="0"/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zh-CN" sz="2000" dirty="0" smtClean="0"/>
              <a:t>Is </a:t>
            </a:r>
            <a:r>
              <a:rPr lang="en-US" altLang="zh-CN" sz="2000" dirty="0" smtClean="0"/>
              <a:t>Religion </a:t>
            </a:r>
            <a:r>
              <a:rPr lang="en-US" altLang="zh-CN" sz="2000" b="1" dirty="0" smtClean="0"/>
              <a:t>Nature</a:t>
            </a:r>
            <a:r>
              <a:rPr lang="en-US" altLang="zh-CN" sz="2000" dirty="0" smtClean="0"/>
              <a:t> or </a:t>
            </a:r>
            <a:r>
              <a:rPr lang="en-US" altLang="zh-CN" sz="2000" b="1" dirty="0" smtClean="0"/>
              <a:t>Nurture</a:t>
            </a:r>
            <a:r>
              <a:rPr lang="en-US" altLang="zh-CN" sz="2000" dirty="0" smtClean="0"/>
              <a:t>?</a:t>
            </a:r>
            <a:endParaRPr lang="en-US" altLang="zh-CN" sz="2000" dirty="0" smtClean="0"/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r>
              <a:rPr lang="en-US" altLang="zh-CN" sz="2000" dirty="0" smtClean="0"/>
              <a:t>What </a:t>
            </a:r>
            <a:r>
              <a:rPr lang="en-US" altLang="zh-CN" sz="2000" dirty="0" smtClean="0"/>
              <a:t>is more Influential, </a:t>
            </a:r>
            <a:r>
              <a:rPr lang="en-US" altLang="zh-CN" sz="2000" b="1" dirty="0" smtClean="0"/>
              <a:t>Nature</a:t>
            </a:r>
            <a:r>
              <a:rPr lang="en-US" altLang="zh-CN" sz="2000" dirty="0" smtClean="0"/>
              <a:t> or </a:t>
            </a:r>
            <a:r>
              <a:rPr lang="en-US" altLang="zh-CN" sz="2000" b="1" dirty="0" smtClean="0"/>
              <a:t>Nurture</a:t>
            </a:r>
            <a:r>
              <a:rPr lang="en-US" altLang="zh-CN" sz="2000" dirty="0" smtClean="0"/>
              <a:t>?</a:t>
            </a:r>
            <a:endParaRPr lang="en-US" altLang="zh-CN" sz="2000" dirty="0" smtClean="0"/>
          </a:p>
          <a:p>
            <a:pPr marL="514350" indent="-514350" eaLnBrk="1" hangingPunct="1">
              <a:buFont typeface="Century Gothic" panose="020B0502020202020204" pitchFamily="34" charset="0"/>
              <a:buAutoNum type="arabicPeriod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3503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31" y="87455"/>
            <a:ext cx="10191769" cy="1752103"/>
          </a:xfrm>
        </p:spPr>
        <p:txBody>
          <a:bodyPr>
            <a:normAutofit/>
          </a:bodyPr>
          <a:lstStyle/>
          <a:p>
            <a:r>
              <a:rPr lang="en-US" dirty="0" smtClean="0"/>
              <a:t>Are the Characters of Ralph and Jack a product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</a:t>
            </a:r>
            <a:r>
              <a:rPr lang="en-US" dirty="0" smtClean="0"/>
              <a:t> 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nurture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32" y="1721225"/>
            <a:ext cx="10482226" cy="4023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Complete a chart like the one that follows…</a:t>
            </a:r>
          </a:p>
          <a:p>
            <a:r>
              <a:rPr lang="en-US" sz="3600" dirty="0"/>
              <a:t>Write down all the ways that each character represents either </a:t>
            </a:r>
            <a:r>
              <a:rPr lang="en-US" sz="3600" b="1" dirty="0" smtClean="0"/>
              <a:t>Nature</a:t>
            </a:r>
            <a:r>
              <a:rPr lang="en-US" sz="3600" dirty="0" smtClean="0"/>
              <a:t> </a:t>
            </a:r>
            <a:r>
              <a:rPr lang="en-US" sz="3600" dirty="0"/>
              <a:t>or </a:t>
            </a:r>
            <a:r>
              <a:rPr lang="en-US" sz="3600" b="1" dirty="0" smtClean="0"/>
              <a:t>Nurture</a:t>
            </a:r>
            <a:r>
              <a:rPr lang="en-US" sz="3600" dirty="0"/>
              <a:t>. Conduct a thorough </a:t>
            </a:r>
            <a:r>
              <a:rPr lang="en-US" sz="3600" dirty="0" smtClean="0"/>
              <a:t>analysis.</a:t>
            </a:r>
          </a:p>
          <a:p>
            <a:r>
              <a:rPr lang="en-US" sz="3600" dirty="0" smtClean="0"/>
              <a:t>Use specific scenes and lines of dialogue.  Be sure to include the page #’s…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40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51036"/>
              </p:ext>
            </p:extLst>
          </p:nvPr>
        </p:nvGraphicFramePr>
        <p:xfrm>
          <a:off x="301214" y="266252"/>
          <a:ext cx="11682805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32">
                  <a:extLst>
                    <a:ext uri="{9D8B030D-6E8A-4147-A177-3AD203B41FA5}">
                      <a16:colId xmlns:a16="http://schemas.microsoft.com/office/drawing/2014/main" val="213335719"/>
                    </a:ext>
                  </a:extLst>
                </a:gridCol>
                <a:gridCol w="4479993">
                  <a:extLst>
                    <a:ext uri="{9D8B030D-6E8A-4147-A177-3AD203B41FA5}">
                      <a16:colId xmlns:a16="http://schemas.microsoft.com/office/drawing/2014/main" val="211456869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831134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Character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Nurture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6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Ralph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2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81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1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282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SimSun</vt:lpstr>
      <vt:lpstr>Arial</vt:lpstr>
      <vt:lpstr>Century Gothic</vt:lpstr>
      <vt:lpstr>Wingdings 3</vt:lpstr>
      <vt:lpstr>幼圆</vt:lpstr>
      <vt:lpstr>Slice</vt:lpstr>
      <vt:lpstr>Nature vs. Nurture</vt:lpstr>
      <vt:lpstr>What is "Nature vs. Nurture"</vt:lpstr>
      <vt:lpstr>Nature</vt:lpstr>
      <vt:lpstr>Nurture</vt:lpstr>
      <vt:lpstr>Five Questions for discussion…</vt:lpstr>
      <vt:lpstr>Are the Characters of Ralph and Jack a product of nature or nurture?</vt:lpstr>
      <vt:lpstr>PowerPoint Presentation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vs. Nurture</dc:title>
  <dc:creator>Malloy Sean P</dc:creator>
  <cp:lastModifiedBy>Malloy Sean P</cp:lastModifiedBy>
  <cp:revision>3</cp:revision>
  <dcterms:created xsi:type="dcterms:W3CDTF">2017-04-27T14:48:55Z</dcterms:created>
  <dcterms:modified xsi:type="dcterms:W3CDTF">2017-04-27T15:12:10Z</dcterms:modified>
</cp:coreProperties>
</file>