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FAA03-D7D4-4DD5-A94F-14BABD1C957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1C41A8-50C3-4141-8E7C-F0E1D91C13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FAA03-D7D4-4DD5-A94F-14BABD1C957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1C41A8-50C3-4141-8E7C-F0E1D91C13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FAA03-D7D4-4DD5-A94F-14BABD1C957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1C41A8-50C3-4141-8E7C-F0E1D91C13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FAA03-D7D4-4DD5-A94F-14BABD1C957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1C41A8-50C3-4141-8E7C-F0E1D91C13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FAA03-D7D4-4DD5-A94F-14BABD1C957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1C41A8-50C3-4141-8E7C-F0E1D91C13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FAA03-D7D4-4DD5-A94F-14BABD1C957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1C41A8-50C3-4141-8E7C-F0E1D91C13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FAA03-D7D4-4DD5-A94F-14BABD1C957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1C41A8-50C3-4141-8E7C-F0E1D91C13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FAA03-D7D4-4DD5-A94F-14BABD1C957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1C41A8-50C3-4141-8E7C-F0E1D91C13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FAA03-D7D4-4DD5-A94F-14BABD1C957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1C41A8-50C3-4141-8E7C-F0E1D91C13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FAA03-D7D4-4DD5-A94F-14BABD1C957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1C41A8-50C3-4141-8E7C-F0E1D91C13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FAA03-D7D4-4DD5-A94F-14BABD1C957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1C41A8-50C3-4141-8E7C-F0E1D91C13F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D0FAA03-D7D4-4DD5-A94F-14BABD1C957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61C41A8-50C3-4141-8E7C-F0E1D91C13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What is a Sonnet?</a:t>
            </a:r>
            <a:br>
              <a:rPr lang="en-US" sz="4800" dirty="0" smtClean="0"/>
            </a:br>
            <a:r>
              <a:rPr lang="en-US" sz="3600" dirty="0" smtClean="0"/>
              <a:t>A Quick Reference Guide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Please copy into the Class Notes section of your notebook.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06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Definition…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sonnet is a poem that consists of 14 lines, follows a specific rhyme scheme, and is written in iambic pentameter.</a:t>
            </a:r>
          </a:p>
          <a:p>
            <a:r>
              <a:rPr lang="en-US" dirty="0" smtClean="0"/>
              <a:t>The 14 lines of a sonnet can be broken down into two parts called </a:t>
            </a:r>
            <a:r>
              <a:rPr lang="en-US" b="1" i="1" dirty="0" smtClean="0"/>
              <a:t>quatrains </a:t>
            </a:r>
            <a:r>
              <a:rPr lang="en-US" dirty="0" smtClean="0"/>
              <a:t>and one part called a </a:t>
            </a:r>
            <a:r>
              <a:rPr lang="en-US" b="1" i="1" dirty="0" smtClean="0"/>
              <a:t>couplet</a:t>
            </a:r>
            <a:r>
              <a:rPr lang="en-US" dirty="0" smtClean="0"/>
              <a:t>.</a:t>
            </a:r>
          </a:p>
          <a:p>
            <a:r>
              <a:rPr lang="en-US" dirty="0" smtClean="0"/>
              <a:t>Each line is exactly </a:t>
            </a:r>
            <a:r>
              <a:rPr lang="en-US" b="1" i="1" dirty="0" smtClean="0"/>
              <a:t>ten (10) </a:t>
            </a:r>
            <a:r>
              <a:rPr lang="en-US" dirty="0" smtClean="0"/>
              <a:t>syllables.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748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Quatrain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Lines 1-4 make up the first quatrain (4 lines).</a:t>
            </a:r>
          </a:p>
          <a:p>
            <a:r>
              <a:rPr lang="en-US" dirty="0" smtClean="0"/>
              <a:t>These four lines should establish the subject of the poem.</a:t>
            </a:r>
          </a:p>
          <a:p>
            <a:r>
              <a:rPr lang="en-US" dirty="0" smtClean="0"/>
              <a:t>The rhyming pattern for these four lines is ABAB.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591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Quatrain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Lines 5-8 (4 lines).</a:t>
            </a:r>
          </a:p>
          <a:p>
            <a:r>
              <a:rPr lang="en-US" dirty="0" smtClean="0"/>
              <a:t>These four lines should state the theme of the poem.</a:t>
            </a:r>
          </a:p>
          <a:p>
            <a:r>
              <a:rPr lang="en-US" dirty="0" smtClean="0"/>
              <a:t>The rhyming pattern for these four lines is CDCD.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59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Quatrain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Lines 9-12 (4 lines).</a:t>
            </a:r>
          </a:p>
          <a:p>
            <a:r>
              <a:rPr lang="en-US" dirty="0" smtClean="0"/>
              <a:t>These four lines should support the theme of the poem.</a:t>
            </a:r>
          </a:p>
          <a:p>
            <a:r>
              <a:rPr lang="en-US" dirty="0" smtClean="0"/>
              <a:t>The rhyming pattern for these four lines EFEF.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98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Couplet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Lines 13 and 14 (2 lines).</a:t>
            </a:r>
          </a:p>
          <a:p>
            <a:r>
              <a:rPr lang="en-US" dirty="0" smtClean="0"/>
              <a:t>These last two lines conclude the poem.</a:t>
            </a:r>
          </a:p>
          <a:p>
            <a:r>
              <a:rPr lang="en-US" dirty="0" smtClean="0"/>
              <a:t>The rhyming pattern for these two lines is GG.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036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183880" cy="1051560"/>
          </a:xfrm>
        </p:spPr>
        <p:txBody>
          <a:bodyPr/>
          <a:lstStyle/>
          <a:p>
            <a:r>
              <a:rPr lang="en-US" dirty="0" smtClean="0"/>
              <a:t>Sonnet 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3248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Shall I compare thee to a summer’s day? </a:t>
            </a:r>
            <a:endParaRPr lang="en-US" sz="2400" dirty="0" smtClean="0"/>
          </a:p>
          <a:p>
            <a:r>
              <a:rPr lang="en-US" sz="2400" dirty="0" smtClean="0"/>
              <a:t>Thou </a:t>
            </a:r>
            <a:r>
              <a:rPr lang="en-US" sz="2400" dirty="0"/>
              <a:t>art more lovely and more </a:t>
            </a:r>
            <a:r>
              <a:rPr lang="en-US" sz="2400" dirty="0" smtClean="0"/>
              <a:t>temperate.</a:t>
            </a:r>
          </a:p>
          <a:p>
            <a:r>
              <a:rPr lang="en-US" sz="2400" dirty="0" smtClean="0"/>
              <a:t>Rough </a:t>
            </a:r>
            <a:r>
              <a:rPr lang="en-US" sz="2400" dirty="0"/>
              <a:t>winds do shake the darling buds of </a:t>
            </a:r>
            <a:r>
              <a:rPr lang="en-US" sz="2400" dirty="0" smtClean="0"/>
              <a:t>May,</a:t>
            </a:r>
          </a:p>
          <a:p>
            <a:r>
              <a:rPr lang="en-US" sz="2400" dirty="0" smtClean="0"/>
              <a:t>And </a:t>
            </a:r>
            <a:r>
              <a:rPr lang="en-US" sz="2400" dirty="0"/>
              <a:t>summer’s lease hath all too short a </a:t>
            </a:r>
            <a:r>
              <a:rPr lang="en-US" sz="2400" dirty="0" smtClean="0"/>
              <a:t>date.</a:t>
            </a:r>
          </a:p>
          <a:p>
            <a:r>
              <a:rPr lang="en-US" sz="2400" dirty="0" smtClean="0"/>
              <a:t>Sometime </a:t>
            </a:r>
            <a:r>
              <a:rPr lang="en-US" sz="2400" dirty="0"/>
              <a:t>too hot the eye of heaven shines, </a:t>
            </a:r>
            <a:endParaRPr lang="en-US" sz="2400" dirty="0" smtClean="0"/>
          </a:p>
          <a:p>
            <a:r>
              <a:rPr lang="en-US" sz="2400" dirty="0" smtClean="0"/>
              <a:t>And </a:t>
            </a:r>
            <a:r>
              <a:rPr lang="en-US" sz="2400" dirty="0"/>
              <a:t>often is his gold complexion dimmed; </a:t>
            </a:r>
            <a:endParaRPr lang="en-US" sz="2400" dirty="0" smtClean="0"/>
          </a:p>
          <a:p>
            <a:r>
              <a:rPr lang="en-US" sz="2400" dirty="0" smtClean="0"/>
              <a:t>And </a:t>
            </a:r>
            <a:r>
              <a:rPr lang="en-US" sz="2400" dirty="0"/>
              <a:t>every fair from fair sometime declines, </a:t>
            </a:r>
            <a:endParaRPr lang="en-US" sz="2400" dirty="0" smtClean="0"/>
          </a:p>
          <a:p>
            <a:r>
              <a:rPr lang="en-US" sz="2400" dirty="0" smtClean="0"/>
              <a:t>By </a:t>
            </a:r>
            <a:r>
              <a:rPr lang="en-US" sz="2400" dirty="0"/>
              <a:t>chance, or nature’s changing course, untrimmed; </a:t>
            </a:r>
            <a:endParaRPr lang="en-US" sz="2400" dirty="0" smtClean="0"/>
          </a:p>
          <a:p>
            <a:r>
              <a:rPr lang="en-US" sz="2400" dirty="0" smtClean="0"/>
              <a:t>But </a:t>
            </a:r>
            <a:r>
              <a:rPr lang="en-US" sz="2400" dirty="0"/>
              <a:t>thy eternal summer shall not fade, </a:t>
            </a:r>
            <a:endParaRPr lang="en-US" sz="2400" dirty="0" smtClean="0"/>
          </a:p>
          <a:p>
            <a:r>
              <a:rPr lang="en-US" sz="2400" dirty="0" smtClean="0"/>
              <a:t>Nor </a:t>
            </a:r>
            <a:r>
              <a:rPr lang="en-US" sz="2400" dirty="0"/>
              <a:t>lose possession of that fair thou </a:t>
            </a:r>
            <a:r>
              <a:rPr lang="en-US" sz="2400" dirty="0" err="1"/>
              <a:t>ow’st</a:t>
            </a:r>
            <a:r>
              <a:rPr lang="en-US" sz="2400" dirty="0"/>
              <a:t>, </a:t>
            </a:r>
            <a:endParaRPr lang="en-US" sz="2400" dirty="0" smtClean="0"/>
          </a:p>
          <a:p>
            <a:r>
              <a:rPr lang="en-US" sz="2400" dirty="0" smtClean="0"/>
              <a:t>Nor </a:t>
            </a:r>
            <a:r>
              <a:rPr lang="en-US" sz="2400" dirty="0"/>
              <a:t>shall death brag thou </a:t>
            </a:r>
            <a:r>
              <a:rPr lang="en-US" sz="2400" dirty="0" err="1"/>
              <a:t>wand’rest</a:t>
            </a:r>
            <a:r>
              <a:rPr lang="en-US" sz="2400" dirty="0"/>
              <a:t> in his shade</a:t>
            </a:r>
            <a:r>
              <a:rPr lang="en-US" sz="2400" dirty="0" smtClean="0"/>
              <a:t>,</a:t>
            </a:r>
          </a:p>
          <a:p>
            <a:r>
              <a:rPr lang="en-US" sz="2400" dirty="0" smtClean="0"/>
              <a:t>When </a:t>
            </a:r>
            <a:r>
              <a:rPr lang="en-US" sz="2400" dirty="0"/>
              <a:t>in eternal lines to Time thou </a:t>
            </a:r>
            <a:r>
              <a:rPr lang="en-US" sz="2400" dirty="0" err="1"/>
              <a:t>grow’st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So </a:t>
            </a:r>
            <a:r>
              <a:rPr lang="en-US" sz="2400" dirty="0"/>
              <a:t>long as men can breathe, or eyes can see, </a:t>
            </a:r>
            <a:endParaRPr lang="en-US" sz="2400" dirty="0" smtClean="0"/>
          </a:p>
          <a:p>
            <a:r>
              <a:rPr lang="en-US" sz="2400" dirty="0" smtClean="0"/>
              <a:t>So </a:t>
            </a:r>
            <a:r>
              <a:rPr lang="en-US" sz="2400" dirty="0"/>
              <a:t>long lives this, and this gives life to thee.</a:t>
            </a:r>
          </a:p>
        </p:txBody>
      </p:sp>
      <p:sp>
        <p:nvSpPr>
          <p:cNvPr id="30" name="SMARTInkShape-37"/>
          <p:cNvSpPr/>
          <p:nvPr/>
        </p:nvSpPr>
        <p:spPr>
          <a:xfrm>
            <a:off x="562571" y="5063133"/>
            <a:ext cx="258961" cy="741165"/>
          </a:xfrm>
          <a:custGeom>
            <a:avLst/>
            <a:gdLst/>
            <a:ahLst/>
            <a:cxnLst/>
            <a:rect l="0" t="0" r="0" b="0"/>
            <a:pathLst>
              <a:path w="258961" h="741165">
                <a:moveTo>
                  <a:pt x="232171" y="0"/>
                </a:moveTo>
                <a:lnTo>
                  <a:pt x="232171" y="22123"/>
                </a:lnTo>
                <a:lnTo>
                  <a:pt x="229525" y="27361"/>
                </a:lnTo>
                <a:lnTo>
                  <a:pt x="226034" y="32996"/>
                </a:lnTo>
                <a:lnTo>
                  <a:pt x="216358" y="56760"/>
                </a:lnTo>
                <a:lnTo>
                  <a:pt x="188699" y="95665"/>
                </a:lnTo>
                <a:lnTo>
                  <a:pt x="145450" y="134513"/>
                </a:lnTo>
                <a:lnTo>
                  <a:pt x="136082" y="146104"/>
                </a:lnTo>
                <a:lnTo>
                  <a:pt x="95829" y="181592"/>
                </a:lnTo>
                <a:lnTo>
                  <a:pt x="52387" y="221508"/>
                </a:lnTo>
                <a:lnTo>
                  <a:pt x="18480" y="260871"/>
                </a:lnTo>
                <a:lnTo>
                  <a:pt x="11759" y="274740"/>
                </a:lnTo>
                <a:lnTo>
                  <a:pt x="9195" y="281849"/>
                </a:lnTo>
                <a:lnTo>
                  <a:pt x="3165" y="291429"/>
                </a:lnTo>
                <a:lnTo>
                  <a:pt x="937" y="300550"/>
                </a:lnTo>
                <a:lnTo>
                  <a:pt x="3" y="342304"/>
                </a:lnTo>
                <a:lnTo>
                  <a:pt x="0" y="351234"/>
                </a:lnTo>
                <a:lnTo>
                  <a:pt x="2646" y="357187"/>
                </a:lnTo>
                <a:lnTo>
                  <a:pt x="4740" y="360164"/>
                </a:lnTo>
                <a:lnTo>
                  <a:pt x="15813" y="395239"/>
                </a:lnTo>
                <a:lnTo>
                  <a:pt x="43471" y="439700"/>
                </a:lnTo>
                <a:lnTo>
                  <a:pt x="64606" y="479840"/>
                </a:lnTo>
                <a:lnTo>
                  <a:pt x="92549" y="518786"/>
                </a:lnTo>
                <a:lnTo>
                  <a:pt x="122075" y="562684"/>
                </a:lnTo>
                <a:lnTo>
                  <a:pt x="154455" y="604588"/>
                </a:lnTo>
                <a:lnTo>
                  <a:pt x="168857" y="618948"/>
                </a:lnTo>
                <a:lnTo>
                  <a:pt x="200012" y="662843"/>
                </a:lnTo>
                <a:lnTo>
                  <a:pt x="230054" y="701395"/>
                </a:lnTo>
                <a:lnTo>
                  <a:pt x="258960" y="741164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Shape-38"/>
          <p:cNvSpPr/>
          <p:nvPr/>
        </p:nvSpPr>
        <p:spPr>
          <a:xfrm>
            <a:off x="276943" y="3670102"/>
            <a:ext cx="446363" cy="1294804"/>
          </a:xfrm>
          <a:custGeom>
            <a:avLst/>
            <a:gdLst/>
            <a:ahLst/>
            <a:cxnLst/>
            <a:rect l="0" t="0" r="0" b="0"/>
            <a:pathLst>
              <a:path w="446363" h="1294804">
                <a:moveTo>
                  <a:pt x="401713" y="17859"/>
                </a:moveTo>
                <a:lnTo>
                  <a:pt x="401713" y="9038"/>
                </a:lnTo>
                <a:lnTo>
                  <a:pt x="406454" y="8961"/>
                </a:lnTo>
                <a:lnTo>
                  <a:pt x="407850" y="7959"/>
                </a:lnTo>
                <a:lnTo>
                  <a:pt x="410275" y="1244"/>
                </a:lnTo>
                <a:lnTo>
                  <a:pt x="413125" y="552"/>
                </a:lnTo>
                <a:lnTo>
                  <a:pt x="419573" y="0"/>
                </a:lnTo>
                <a:lnTo>
                  <a:pt x="419573" y="12428"/>
                </a:lnTo>
                <a:lnTo>
                  <a:pt x="418580" y="14239"/>
                </a:lnTo>
                <a:lnTo>
                  <a:pt x="416927" y="15446"/>
                </a:lnTo>
                <a:lnTo>
                  <a:pt x="414832" y="16250"/>
                </a:lnTo>
                <a:lnTo>
                  <a:pt x="413436" y="17778"/>
                </a:lnTo>
                <a:lnTo>
                  <a:pt x="395484" y="56978"/>
                </a:lnTo>
                <a:lnTo>
                  <a:pt x="374908" y="98251"/>
                </a:lnTo>
                <a:lnTo>
                  <a:pt x="352910" y="135124"/>
                </a:lnTo>
                <a:lnTo>
                  <a:pt x="324167" y="178748"/>
                </a:lnTo>
                <a:lnTo>
                  <a:pt x="294537" y="223262"/>
                </a:lnTo>
                <a:lnTo>
                  <a:pt x="263796" y="267893"/>
                </a:lnTo>
                <a:lnTo>
                  <a:pt x="233911" y="306255"/>
                </a:lnTo>
                <a:lnTo>
                  <a:pt x="208604" y="347016"/>
                </a:lnTo>
                <a:lnTo>
                  <a:pt x="183505" y="383731"/>
                </a:lnTo>
                <a:lnTo>
                  <a:pt x="153558" y="419646"/>
                </a:lnTo>
                <a:lnTo>
                  <a:pt x="122163" y="463345"/>
                </a:lnTo>
                <a:lnTo>
                  <a:pt x="92183" y="501303"/>
                </a:lnTo>
                <a:lnTo>
                  <a:pt x="64123" y="541320"/>
                </a:lnTo>
                <a:lnTo>
                  <a:pt x="38849" y="585347"/>
                </a:lnTo>
                <a:lnTo>
                  <a:pt x="14771" y="626366"/>
                </a:lnTo>
                <a:lnTo>
                  <a:pt x="11458" y="635903"/>
                </a:lnTo>
                <a:lnTo>
                  <a:pt x="8993" y="645764"/>
                </a:lnTo>
                <a:lnTo>
                  <a:pt x="1972" y="660179"/>
                </a:lnTo>
                <a:lnTo>
                  <a:pt x="0" y="686336"/>
                </a:lnTo>
                <a:lnTo>
                  <a:pt x="2578" y="694637"/>
                </a:lnTo>
                <a:lnTo>
                  <a:pt x="6038" y="701634"/>
                </a:lnTo>
                <a:lnTo>
                  <a:pt x="21128" y="738677"/>
                </a:lnTo>
                <a:lnTo>
                  <a:pt x="38297" y="760949"/>
                </a:lnTo>
                <a:lnTo>
                  <a:pt x="47710" y="772778"/>
                </a:lnTo>
                <a:lnTo>
                  <a:pt x="75224" y="815818"/>
                </a:lnTo>
                <a:lnTo>
                  <a:pt x="108920" y="857673"/>
                </a:lnTo>
                <a:lnTo>
                  <a:pt x="149285" y="901954"/>
                </a:lnTo>
                <a:lnTo>
                  <a:pt x="179761" y="937628"/>
                </a:lnTo>
                <a:lnTo>
                  <a:pt x="214445" y="980467"/>
                </a:lnTo>
                <a:lnTo>
                  <a:pt x="241054" y="1015357"/>
                </a:lnTo>
                <a:lnTo>
                  <a:pt x="267790" y="1049837"/>
                </a:lnTo>
                <a:lnTo>
                  <a:pt x="300845" y="1091303"/>
                </a:lnTo>
                <a:lnTo>
                  <a:pt x="320563" y="1125698"/>
                </a:lnTo>
                <a:lnTo>
                  <a:pt x="345004" y="1168135"/>
                </a:lnTo>
                <a:lnTo>
                  <a:pt x="376070" y="1206173"/>
                </a:lnTo>
                <a:lnTo>
                  <a:pt x="405578" y="1245583"/>
                </a:lnTo>
                <a:lnTo>
                  <a:pt x="415426" y="1264014"/>
                </a:lnTo>
                <a:lnTo>
                  <a:pt x="418722" y="1272190"/>
                </a:lnTo>
                <a:lnTo>
                  <a:pt x="423494" y="1279132"/>
                </a:lnTo>
                <a:lnTo>
                  <a:pt x="428922" y="1282878"/>
                </a:lnTo>
                <a:lnTo>
                  <a:pt x="431759" y="1283876"/>
                </a:lnTo>
                <a:lnTo>
                  <a:pt x="433650" y="1285535"/>
                </a:lnTo>
                <a:lnTo>
                  <a:pt x="435751" y="1290023"/>
                </a:lnTo>
                <a:lnTo>
                  <a:pt x="437304" y="1291617"/>
                </a:lnTo>
                <a:lnTo>
                  <a:pt x="446362" y="1294803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Shape-39"/>
          <p:cNvSpPr/>
          <p:nvPr/>
        </p:nvSpPr>
        <p:spPr>
          <a:xfrm>
            <a:off x="250032" y="2241352"/>
            <a:ext cx="491133" cy="1267984"/>
          </a:xfrm>
          <a:custGeom>
            <a:avLst/>
            <a:gdLst/>
            <a:ahLst/>
            <a:cxnLst/>
            <a:rect l="0" t="0" r="0" b="0"/>
            <a:pathLst>
              <a:path w="491133" h="1267984">
                <a:moveTo>
                  <a:pt x="410765" y="0"/>
                </a:moveTo>
                <a:lnTo>
                  <a:pt x="410765" y="13561"/>
                </a:lnTo>
                <a:lnTo>
                  <a:pt x="408119" y="18594"/>
                </a:lnTo>
                <a:lnTo>
                  <a:pt x="395944" y="33598"/>
                </a:lnTo>
                <a:lnTo>
                  <a:pt x="386043" y="56813"/>
                </a:lnTo>
                <a:lnTo>
                  <a:pt x="363104" y="95666"/>
                </a:lnTo>
                <a:lnTo>
                  <a:pt x="345607" y="125070"/>
                </a:lnTo>
                <a:lnTo>
                  <a:pt x="336165" y="137938"/>
                </a:lnTo>
                <a:lnTo>
                  <a:pt x="308631" y="181737"/>
                </a:lnTo>
                <a:lnTo>
                  <a:pt x="279674" y="223656"/>
                </a:lnTo>
                <a:lnTo>
                  <a:pt x="242947" y="267945"/>
                </a:lnTo>
                <a:lnTo>
                  <a:pt x="212912" y="308360"/>
                </a:lnTo>
                <a:lnTo>
                  <a:pt x="184453" y="347432"/>
                </a:lnTo>
                <a:lnTo>
                  <a:pt x="153843" y="383813"/>
                </a:lnTo>
                <a:lnTo>
                  <a:pt x="122307" y="427611"/>
                </a:lnTo>
                <a:lnTo>
                  <a:pt x="87335" y="467962"/>
                </a:lnTo>
                <a:lnTo>
                  <a:pt x="59697" y="510118"/>
                </a:lnTo>
                <a:lnTo>
                  <a:pt x="30839" y="549711"/>
                </a:lnTo>
                <a:lnTo>
                  <a:pt x="24943" y="562382"/>
                </a:lnTo>
                <a:lnTo>
                  <a:pt x="10293" y="579030"/>
                </a:lnTo>
                <a:lnTo>
                  <a:pt x="8964" y="588955"/>
                </a:lnTo>
                <a:lnTo>
                  <a:pt x="8939" y="593980"/>
                </a:lnTo>
                <a:lnTo>
                  <a:pt x="7944" y="595416"/>
                </a:lnTo>
                <a:lnTo>
                  <a:pt x="6288" y="596374"/>
                </a:lnTo>
                <a:lnTo>
                  <a:pt x="1241" y="597910"/>
                </a:lnTo>
                <a:lnTo>
                  <a:pt x="551" y="600766"/>
                </a:lnTo>
                <a:lnTo>
                  <a:pt x="0" y="620511"/>
                </a:lnTo>
                <a:lnTo>
                  <a:pt x="2645" y="625694"/>
                </a:lnTo>
                <a:lnTo>
                  <a:pt x="6136" y="631305"/>
                </a:lnTo>
                <a:lnTo>
                  <a:pt x="8377" y="642991"/>
                </a:lnTo>
                <a:lnTo>
                  <a:pt x="8561" y="645950"/>
                </a:lnTo>
                <a:lnTo>
                  <a:pt x="9676" y="647922"/>
                </a:lnTo>
                <a:lnTo>
                  <a:pt x="11411" y="649237"/>
                </a:lnTo>
                <a:lnTo>
                  <a:pt x="13560" y="650113"/>
                </a:lnTo>
                <a:lnTo>
                  <a:pt x="14993" y="652682"/>
                </a:lnTo>
                <a:lnTo>
                  <a:pt x="22487" y="686114"/>
                </a:lnTo>
                <a:lnTo>
                  <a:pt x="47667" y="729664"/>
                </a:lnTo>
                <a:lnTo>
                  <a:pt x="68463" y="770953"/>
                </a:lnTo>
                <a:lnTo>
                  <a:pt x="91942" y="812603"/>
                </a:lnTo>
                <a:lnTo>
                  <a:pt x="126382" y="854273"/>
                </a:lnTo>
                <a:lnTo>
                  <a:pt x="152376" y="893752"/>
                </a:lnTo>
                <a:lnTo>
                  <a:pt x="181645" y="931583"/>
                </a:lnTo>
                <a:lnTo>
                  <a:pt x="208043" y="962332"/>
                </a:lnTo>
                <a:lnTo>
                  <a:pt x="244244" y="1000035"/>
                </a:lnTo>
                <a:lnTo>
                  <a:pt x="281423" y="1037203"/>
                </a:lnTo>
                <a:lnTo>
                  <a:pt x="312361" y="1078025"/>
                </a:lnTo>
                <a:lnTo>
                  <a:pt x="348417" y="1116069"/>
                </a:lnTo>
                <a:lnTo>
                  <a:pt x="392741" y="1160676"/>
                </a:lnTo>
                <a:lnTo>
                  <a:pt x="402754" y="1172684"/>
                </a:lnTo>
                <a:lnTo>
                  <a:pt x="410376" y="1189608"/>
                </a:lnTo>
                <a:lnTo>
                  <a:pt x="449370" y="1233985"/>
                </a:lnTo>
                <a:lnTo>
                  <a:pt x="455373" y="1238008"/>
                </a:lnTo>
                <a:lnTo>
                  <a:pt x="461349" y="1240788"/>
                </a:lnTo>
                <a:lnTo>
                  <a:pt x="467312" y="1245331"/>
                </a:lnTo>
                <a:lnTo>
                  <a:pt x="470623" y="1250657"/>
                </a:lnTo>
                <a:lnTo>
                  <a:pt x="471506" y="1253466"/>
                </a:lnTo>
                <a:lnTo>
                  <a:pt x="473087" y="1255340"/>
                </a:lnTo>
                <a:lnTo>
                  <a:pt x="480806" y="1258592"/>
                </a:lnTo>
                <a:lnTo>
                  <a:pt x="489768" y="1259042"/>
                </a:lnTo>
                <a:lnTo>
                  <a:pt x="490223" y="1260049"/>
                </a:lnTo>
                <a:lnTo>
                  <a:pt x="491129" y="1267983"/>
                </a:lnTo>
                <a:lnTo>
                  <a:pt x="491132" y="1259086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Shape-40"/>
          <p:cNvSpPr/>
          <p:nvPr/>
        </p:nvSpPr>
        <p:spPr>
          <a:xfrm>
            <a:off x="232186" y="652235"/>
            <a:ext cx="616135" cy="1392664"/>
          </a:xfrm>
          <a:custGeom>
            <a:avLst/>
            <a:gdLst/>
            <a:ahLst/>
            <a:cxnLst/>
            <a:rect l="0" t="0" r="0" b="0"/>
            <a:pathLst>
              <a:path w="616135" h="1392664">
                <a:moveTo>
                  <a:pt x="616134" y="8562"/>
                </a:moveTo>
                <a:lnTo>
                  <a:pt x="611394" y="8562"/>
                </a:lnTo>
                <a:lnTo>
                  <a:pt x="609997" y="7570"/>
                </a:lnTo>
                <a:lnTo>
                  <a:pt x="609067" y="5916"/>
                </a:lnTo>
                <a:lnTo>
                  <a:pt x="607314" y="0"/>
                </a:lnTo>
                <a:lnTo>
                  <a:pt x="600097" y="5842"/>
                </a:lnTo>
                <a:lnTo>
                  <a:pt x="591980" y="8748"/>
                </a:lnTo>
                <a:lnTo>
                  <a:pt x="583291" y="14460"/>
                </a:lnTo>
                <a:lnTo>
                  <a:pt x="574432" y="17586"/>
                </a:lnTo>
                <a:lnTo>
                  <a:pt x="550649" y="38447"/>
                </a:lnTo>
                <a:lnTo>
                  <a:pt x="533121" y="60294"/>
                </a:lnTo>
                <a:lnTo>
                  <a:pt x="523677" y="68265"/>
                </a:lnTo>
                <a:lnTo>
                  <a:pt x="490498" y="109618"/>
                </a:lnTo>
                <a:lnTo>
                  <a:pt x="470430" y="131770"/>
                </a:lnTo>
                <a:lnTo>
                  <a:pt x="441722" y="161773"/>
                </a:lnTo>
                <a:lnTo>
                  <a:pt x="408264" y="205200"/>
                </a:lnTo>
                <a:lnTo>
                  <a:pt x="365776" y="249688"/>
                </a:lnTo>
                <a:lnTo>
                  <a:pt x="330320" y="288033"/>
                </a:lnTo>
                <a:lnTo>
                  <a:pt x="294653" y="328790"/>
                </a:lnTo>
                <a:lnTo>
                  <a:pt x="265081" y="366497"/>
                </a:lnTo>
                <a:lnTo>
                  <a:pt x="231606" y="408488"/>
                </a:lnTo>
                <a:lnTo>
                  <a:pt x="196330" y="450480"/>
                </a:lnTo>
                <a:lnTo>
                  <a:pt x="166836" y="489863"/>
                </a:lnTo>
                <a:lnTo>
                  <a:pt x="136021" y="526306"/>
                </a:lnTo>
                <a:lnTo>
                  <a:pt x="110532" y="566908"/>
                </a:lnTo>
                <a:lnTo>
                  <a:pt x="80251" y="606016"/>
                </a:lnTo>
                <a:lnTo>
                  <a:pt x="47989" y="646649"/>
                </a:lnTo>
                <a:lnTo>
                  <a:pt x="27609" y="685110"/>
                </a:lnTo>
                <a:lnTo>
                  <a:pt x="12002" y="722843"/>
                </a:lnTo>
                <a:lnTo>
                  <a:pt x="1764" y="750534"/>
                </a:lnTo>
                <a:lnTo>
                  <a:pt x="32" y="792738"/>
                </a:lnTo>
                <a:lnTo>
                  <a:pt x="0" y="804914"/>
                </a:lnTo>
                <a:lnTo>
                  <a:pt x="2638" y="811626"/>
                </a:lnTo>
                <a:lnTo>
                  <a:pt x="35725" y="855016"/>
                </a:lnTo>
                <a:lnTo>
                  <a:pt x="60510" y="895853"/>
                </a:lnTo>
                <a:lnTo>
                  <a:pt x="88731" y="937265"/>
                </a:lnTo>
                <a:lnTo>
                  <a:pt x="111222" y="974146"/>
                </a:lnTo>
                <a:lnTo>
                  <a:pt x="140030" y="1013031"/>
                </a:lnTo>
                <a:lnTo>
                  <a:pt x="169669" y="1053908"/>
                </a:lnTo>
                <a:lnTo>
                  <a:pt x="193466" y="1093908"/>
                </a:lnTo>
                <a:lnTo>
                  <a:pt x="217276" y="1131905"/>
                </a:lnTo>
                <a:lnTo>
                  <a:pt x="247041" y="1170556"/>
                </a:lnTo>
                <a:lnTo>
                  <a:pt x="276806" y="1214219"/>
                </a:lnTo>
                <a:lnTo>
                  <a:pt x="306572" y="1252601"/>
                </a:lnTo>
                <a:lnTo>
                  <a:pt x="342291" y="1296484"/>
                </a:lnTo>
                <a:lnTo>
                  <a:pt x="376895" y="1329317"/>
                </a:lnTo>
                <a:lnTo>
                  <a:pt x="386774" y="1336728"/>
                </a:lnTo>
                <a:lnTo>
                  <a:pt x="413605" y="1368469"/>
                </a:lnTo>
                <a:lnTo>
                  <a:pt x="419627" y="1371988"/>
                </a:lnTo>
                <a:lnTo>
                  <a:pt x="422621" y="1372927"/>
                </a:lnTo>
                <a:lnTo>
                  <a:pt x="424618" y="1374545"/>
                </a:lnTo>
                <a:lnTo>
                  <a:pt x="428420" y="1380570"/>
                </a:lnTo>
                <a:lnTo>
                  <a:pt x="445980" y="1392259"/>
                </a:lnTo>
                <a:lnTo>
                  <a:pt x="455400" y="139266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881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Iambic Pentameter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line of a sonnet should be written in iambic pentameter.  That means that each line should consist of </a:t>
            </a:r>
            <a:r>
              <a:rPr lang="en-US" b="1" i="1" dirty="0" smtClean="0"/>
              <a:t>ten </a:t>
            </a:r>
            <a:r>
              <a:rPr lang="en-US" b="1" dirty="0" smtClean="0"/>
              <a:t>(10) </a:t>
            </a:r>
            <a:r>
              <a:rPr lang="en-US" b="1" i="1" dirty="0" smtClean="0"/>
              <a:t>syllables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Using the sheet that has been provided to you, write your own sonnet.</a:t>
            </a:r>
          </a:p>
          <a:p>
            <a:r>
              <a:rPr lang="en-US" dirty="0" smtClean="0"/>
              <a:t>Do not worry about stressed and unstressed syllables.  </a:t>
            </a:r>
            <a:r>
              <a:rPr lang="en-US" b="1" dirty="0" smtClean="0"/>
              <a:t>Just make sure that each line is exactly ten syllables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44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a topic that you would like to write about.</a:t>
            </a:r>
          </a:p>
          <a:p>
            <a:r>
              <a:rPr lang="en-US" dirty="0" smtClean="0"/>
              <a:t>Using the proper rhyme scheme, introduce and state your theme (lines 1-4).</a:t>
            </a:r>
          </a:p>
          <a:p>
            <a:r>
              <a:rPr lang="en-US" dirty="0" smtClean="0"/>
              <a:t>Using the proper rhyme scheme, support your theme (lines 5-12).</a:t>
            </a:r>
          </a:p>
          <a:p>
            <a:r>
              <a:rPr lang="en-US" dirty="0" smtClean="0"/>
              <a:t>Using the proper rhyme scheme, conclude your theme (lines 13 and 14).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901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754</TotalTime>
  <Words>446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Aspect</vt:lpstr>
      <vt:lpstr>What is a Sonnet? A Quick Reference Guide</vt:lpstr>
      <vt:lpstr>Basic Definition…</vt:lpstr>
      <vt:lpstr>First Quatrain</vt:lpstr>
      <vt:lpstr>Second Quatrain</vt:lpstr>
      <vt:lpstr>Third Quatrain</vt:lpstr>
      <vt:lpstr>Couplet</vt:lpstr>
      <vt:lpstr>Sonnet 18</vt:lpstr>
      <vt:lpstr>Iambic Pentameter</vt:lpstr>
      <vt:lpstr>Helpful Hints</vt:lpstr>
    </vt:vector>
  </TitlesOfParts>
  <Company>Jeffco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Sonnet? A Quick Reference Guide</dc:title>
  <dc:creator>User</dc:creator>
  <cp:lastModifiedBy>User</cp:lastModifiedBy>
  <cp:revision>18</cp:revision>
  <dcterms:created xsi:type="dcterms:W3CDTF">2013-04-10T14:36:05Z</dcterms:created>
  <dcterms:modified xsi:type="dcterms:W3CDTF">2016-02-25T18:32:27Z</dcterms:modified>
</cp:coreProperties>
</file>