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7" r:id="rId6"/>
    <p:sldId id="259" r:id="rId7"/>
    <p:sldId id="265" r:id="rId8"/>
    <p:sldId id="260" r:id="rId9"/>
    <p:sldId id="271" r:id="rId10"/>
    <p:sldId id="261" r:id="rId11"/>
    <p:sldId id="268" r:id="rId12"/>
    <p:sldId id="263" r:id="rId13"/>
    <p:sldId id="270" r:id="rId14"/>
    <p:sldId id="272" r:id="rId15"/>
    <p:sldId id="266" r:id="rId16"/>
    <p:sldId id="273" r:id="rId17"/>
    <p:sldId id="275" r:id="rId18"/>
    <p:sldId id="277" r:id="rId19"/>
    <p:sldId id="274"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39F4E24-C853-4869-AFD4-FA3248C7F91D}" type="datetimeFigureOut">
              <a:rPr lang="en-US" smtClean="0"/>
              <a:pPr/>
              <a:t>2/8/2017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45D763-D822-44D5-9E71-907528AD0E36}"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F4E24-C853-4869-AFD4-FA3248C7F91D}"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F4E24-C853-4869-AFD4-FA3248C7F91D}"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9F4E24-C853-4869-AFD4-FA3248C7F91D}"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F4E24-C853-4869-AFD4-FA3248C7F91D}" type="datetimeFigureOut">
              <a:rPr lang="en-US" smtClean="0"/>
              <a:pPr/>
              <a:t>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39F4E24-C853-4869-AFD4-FA3248C7F91D}" type="datetimeFigureOut">
              <a:rPr lang="en-US" smtClean="0"/>
              <a:pPr/>
              <a:t>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5D763-D822-44D5-9E71-907528AD0E3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9F4E24-C853-4869-AFD4-FA3248C7F91D}" type="datetimeFigureOut">
              <a:rPr lang="en-US" smtClean="0"/>
              <a:pPr/>
              <a:t>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9F4E24-C853-4869-AFD4-FA3248C7F91D}" type="datetimeFigureOut">
              <a:rPr lang="en-US" smtClean="0"/>
              <a:pPr/>
              <a:t>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F4E24-C853-4869-AFD4-FA3248C7F91D}" type="datetimeFigureOut">
              <a:rPr lang="en-US" smtClean="0"/>
              <a:pPr/>
              <a:t>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9F4E24-C853-4869-AFD4-FA3248C7F91D}" type="datetimeFigureOut">
              <a:rPr lang="en-US" smtClean="0"/>
              <a:pPr/>
              <a:t>2/8/2017</a:t>
            </a:fld>
            <a:endParaRPr lang="en-US"/>
          </a:p>
        </p:txBody>
      </p:sp>
      <p:sp>
        <p:nvSpPr>
          <p:cNvPr id="7" name="Slide Number Placeholder 6"/>
          <p:cNvSpPr>
            <a:spLocks noGrp="1"/>
          </p:cNvSpPr>
          <p:nvPr>
            <p:ph type="sldNum" sz="quarter" idx="12"/>
          </p:nvPr>
        </p:nvSpPr>
        <p:spPr/>
        <p:txBody>
          <a:bodyPr/>
          <a:lstStyle/>
          <a:p>
            <a:fld id="{7045D763-D822-44D5-9E71-907528AD0E3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F4E24-C853-4869-AFD4-FA3248C7F91D}" type="datetimeFigureOut">
              <a:rPr lang="en-US" smtClean="0"/>
              <a:pPr/>
              <a:t>2/8/2017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045D763-D822-44D5-9E71-907528AD0E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39F4E24-C853-4869-AFD4-FA3248C7F91D}" type="datetimeFigureOut">
              <a:rPr lang="en-US" smtClean="0"/>
              <a:pPr/>
              <a:t>2/8/2017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45D763-D822-44D5-9E71-907528AD0E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Literary Terms </a:t>
            </a:r>
            <a:r>
              <a:rPr lang="en-US" b="1" dirty="0" err="1" smtClean="0"/>
              <a:t>Bootcamp</a:t>
            </a:r>
            <a:r>
              <a:rPr lang="en-US" b="1" dirty="0" smtClean="0"/>
              <a:t>: </a:t>
            </a:r>
            <a:r>
              <a:rPr lang="en-US" b="1" i="1" dirty="0" smtClean="0"/>
              <a:t>TKAM</a:t>
            </a:r>
            <a:r>
              <a:rPr lang="en-US" b="1" dirty="0" smtClean="0"/>
              <a:t> and Beyond</a:t>
            </a:r>
            <a:endParaRPr lang="en-US" b="1" dirty="0"/>
          </a:p>
        </p:txBody>
      </p:sp>
      <p:sp>
        <p:nvSpPr>
          <p:cNvPr id="3" name="Subtitle 2"/>
          <p:cNvSpPr>
            <a:spLocks noGrp="1"/>
          </p:cNvSpPr>
          <p:nvPr>
            <p:ph type="subTitle" idx="1"/>
          </p:nvPr>
        </p:nvSpPr>
        <p:spPr/>
        <p:txBody>
          <a:bodyPr/>
          <a:lstStyle/>
          <a:p>
            <a:r>
              <a:rPr lang="en-US" dirty="0" smtClean="0"/>
              <a:t>Please copy the following notes into the Class Notes section of your notebook.</a:t>
            </a:r>
            <a:endParaRPr lang="en-US" dirty="0"/>
          </a:p>
        </p:txBody>
      </p:sp>
    </p:spTree>
    <p:extLst>
      <p:ext uri="{BB962C8B-B14F-4D97-AF65-F5344CB8AC3E}">
        <p14:creationId xmlns:p14="http://schemas.microsoft.com/office/powerpoint/2010/main" val="48634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idx="1"/>
          </p:nvPr>
        </p:nvSpPr>
        <p:spPr/>
        <p:txBody>
          <a:bodyPr/>
          <a:lstStyle/>
          <a:p>
            <a:r>
              <a:rPr lang="en-US" dirty="0" smtClean="0"/>
              <a:t>A </a:t>
            </a:r>
            <a:r>
              <a:rPr lang="en-US" dirty="0"/>
              <a:t>figure of speech that makes a reference to, or a representation of, people, places, events, literary work, myths, or works of art, either directly or by implication</a:t>
            </a:r>
            <a:r>
              <a:rPr lang="en-US" dirty="0" smtClean="0"/>
              <a:t>.</a:t>
            </a:r>
          </a:p>
          <a:p>
            <a:r>
              <a:rPr lang="en-US" dirty="0"/>
              <a:t>M. H. Abrams defines allusion as "a brief reference, explicit or indirect, to a person, place or event, or to another literary work or </a:t>
            </a:r>
            <a:r>
              <a:rPr lang="en-US" dirty="0" smtClean="0"/>
              <a:t>passage.”</a:t>
            </a:r>
            <a:endParaRPr lang="en-US" dirty="0"/>
          </a:p>
        </p:txBody>
      </p:sp>
    </p:spTree>
    <p:extLst>
      <p:ext uri="{BB962C8B-B14F-4D97-AF65-F5344CB8AC3E}">
        <p14:creationId xmlns:p14="http://schemas.microsoft.com/office/powerpoint/2010/main" val="65020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 in </a:t>
            </a:r>
            <a:r>
              <a:rPr lang="en-US" b="1" i="1" dirty="0" smtClean="0"/>
              <a:t>TKAM</a:t>
            </a:r>
            <a:endParaRPr lang="en-US" dirty="0"/>
          </a:p>
        </p:txBody>
      </p:sp>
      <p:sp>
        <p:nvSpPr>
          <p:cNvPr id="3" name="Content Placeholder 2"/>
          <p:cNvSpPr>
            <a:spLocks noGrp="1"/>
          </p:cNvSpPr>
          <p:nvPr>
            <p:ph idx="1"/>
          </p:nvPr>
        </p:nvSpPr>
        <p:spPr/>
        <p:txBody>
          <a:bodyPr>
            <a:normAutofit fontScale="92500" lnSpcReduction="20000"/>
          </a:bodyPr>
          <a:lstStyle/>
          <a:p>
            <a:r>
              <a:rPr lang="en-US" dirty="0"/>
              <a:t>“Dill had seen </a:t>
            </a:r>
            <a:r>
              <a:rPr lang="en-US" i="1" dirty="0" smtClean="0"/>
              <a:t>Dracula</a:t>
            </a:r>
            <a:r>
              <a:rPr lang="en-US" dirty="0" smtClean="0"/>
              <a:t>, </a:t>
            </a:r>
            <a:r>
              <a:rPr lang="en-US" dirty="0"/>
              <a:t>a revelation that moved </a:t>
            </a:r>
            <a:r>
              <a:rPr lang="en-US" dirty="0" err="1"/>
              <a:t>Jem</a:t>
            </a:r>
            <a:r>
              <a:rPr lang="en-US" dirty="0"/>
              <a:t> to eye </a:t>
            </a:r>
            <a:r>
              <a:rPr lang="en-US" dirty="0" smtClean="0"/>
              <a:t>him</a:t>
            </a:r>
            <a:r>
              <a:rPr lang="en-US" dirty="0" smtClean="0">
                <a:solidFill>
                  <a:srgbClr val="FFFF00"/>
                </a:solidFill>
              </a:rPr>
              <a:t> </a:t>
            </a:r>
            <a:r>
              <a:rPr lang="en-US" dirty="0"/>
              <a:t>with the beginning of respect” (Lee 9</a:t>
            </a:r>
            <a:r>
              <a:rPr lang="en-US" dirty="0" smtClean="0"/>
              <a:t>).</a:t>
            </a:r>
            <a:endParaRPr lang="en-US" dirty="0"/>
          </a:p>
          <a:p>
            <a:r>
              <a:rPr lang="en-US" dirty="0"/>
              <a:t>“Our first raid came to pass only because Dill bet </a:t>
            </a:r>
            <a:r>
              <a:rPr lang="en-US" dirty="0" err="1"/>
              <a:t>Jem</a:t>
            </a:r>
            <a:r>
              <a:rPr lang="en-US" dirty="0"/>
              <a:t> </a:t>
            </a:r>
            <a:r>
              <a:rPr lang="en-US" i="1" dirty="0" smtClean="0"/>
              <a:t>The </a:t>
            </a:r>
            <a:r>
              <a:rPr lang="en-US" i="1" dirty="0"/>
              <a:t>Gray Ghost</a:t>
            </a:r>
            <a:r>
              <a:rPr lang="en-US" dirty="0"/>
              <a:t> against two </a:t>
            </a:r>
            <a:r>
              <a:rPr lang="en-US" i="1" dirty="0" smtClean="0"/>
              <a:t>Tom </a:t>
            </a:r>
            <a:r>
              <a:rPr lang="en-US" i="1" dirty="0"/>
              <a:t>Swifts</a:t>
            </a:r>
            <a:r>
              <a:rPr lang="en-US" dirty="0"/>
              <a:t> that </a:t>
            </a:r>
            <a:r>
              <a:rPr lang="en-US" dirty="0" err="1"/>
              <a:t>Jem</a:t>
            </a:r>
            <a:r>
              <a:rPr lang="en-US" dirty="0"/>
              <a:t> wouldn’t get any farther than the </a:t>
            </a:r>
            <a:r>
              <a:rPr lang="en-US" dirty="0" err="1"/>
              <a:t>Radley</a:t>
            </a:r>
            <a:r>
              <a:rPr lang="en-US" dirty="0"/>
              <a:t> gate (Lee 16</a:t>
            </a:r>
            <a:r>
              <a:rPr lang="en-US" dirty="0" smtClean="0"/>
              <a:t>).</a:t>
            </a:r>
          </a:p>
          <a:p>
            <a:r>
              <a:rPr lang="en-US" dirty="0" smtClean="0"/>
              <a:t>“Mr. Avery said it was written on the Rosetta Stone that when children disobeyed their parents, smoked cigarettes and made war on each other, the seasons would change…” (Lee 63).</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a:t>
            </a:r>
            <a:endParaRPr lang="en-US" dirty="0"/>
          </a:p>
        </p:txBody>
      </p:sp>
      <p:sp>
        <p:nvSpPr>
          <p:cNvPr id="3" name="Content Placeholder 2"/>
          <p:cNvSpPr>
            <a:spLocks noGrp="1"/>
          </p:cNvSpPr>
          <p:nvPr>
            <p:ph idx="1"/>
          </p:nvPr>
        </p:nvSpPr>
        <p:spPr/>
        <p:txBody>
          <a:bodyPr/>
          <a:lstStyle/>
          <a:p>
            <a:r>
              <a:rPr lang="en-US" dirty="0" smtClean="0"/>
              <a:t>The representation in fiction or drama of human character or personality.</a:t>
            </a:r>
          </a:p>
          <a:p>
            <a:endParaRPr lang="en-US" dirty="0"/>
          </a:p>
        </p:txBody>
      </p:sp>
    </p:spTree>
    <p:extLst>
      <p:ext uri="{BB962C8B-B14F-4D97-AF65-F5344CB8AC3E}">
        <p14:creationId xmlns:p14="http://schemas.microsoft.com/office/powerpoint/2010/main" val="147317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in </a:t>
            </a:r>
            <a:r>
              <a:rPr lang="en-US" b="1" i="1" dirty="0" smtClean="0"/>
              <a:t>TKAM</a:t>
            </a:r>
            <a:endParaRPr lang="en-US" dirty="0"/>
          </a:p>
        </p:txBody>
      </p:sp>
      <p:sp>
        <p:nvSpPr>
          <p:cNvPr id="3" name="Content Placeholder 2"/>
          <p:cNvSpPr>
            <a:spLocks noGrp="1"/>
          </p:cNvSpPr>
          <p:nvPr>
            <p:ph idx="1"/>
          </p:nvPr>
        </p:nvSpPr>
        <p:spPr/>
        <p:txBody>
          <a:bodyPr/>
          <a:lstStyle/>
          <a:p>
            <a:r>
              <a:rPr lang="en-US" dirty="0" smtClean="0"/>
              <a:t>“She was horrible.  Her face was the color of a dirty pillow case, and the corners of her mouth glistened with wet, which inched like a glacier down the deep grooves enclosing her chin.  Old-age liver spots dotted her cheeks, and her pale eyes had black pinpoint pupils…” (Lee 106).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Content Placeholder 2"/>
          <p:cNvSpPr>
            <a:spLocks noGrp="1"/>
          </p:cNvSpPr>
          <p:nvPr>
            <p:ph idx="1"/>
          </p:nvPr>
        </p:nvSpPr>
        <p:spPr/>
        <p:txBody>
          <a:bodyPr/>
          <a:lstStyle/>
          <a:p>
            <a:r>
              <a:rPr lang="en-US" dirty="0" smtClean="0"/>
              <a:t>What follows are some more passages from TKAM.  </a:t>
            </a:r>
          </a:p>
          <a:p>
            <a:r>
              <a:rPr lang="en-US" dirty="0" smtClean="0"/>
              <a:t>Your job is to write (2) things: </a:t>
            </a:r>
          </a:p>
          <a:p>
            <a:pPr lvl="1"/>
            <a:r>
              <a:rPr lang="en-US" dirty="0"/>
              <a:t>I</a:t>
            </a:r>
            <a:r>
              <a:rPr lang="en-US" dirty="0" smtClean="0"/>
              <a:t>dentify the literary device that is used.</a:t>
            </a:r>
          </a:p>
          <a:p>
            <a:pPr lvl="1"/>
            <a:r>
              <a:rPr lang="en-US" dirty="0" smtClean="0"/>
              <a:t>Analyze it…  What is Harper Lee trying to say?  What does it ultimately mean?</a:t>
            </a:r>
            <a:endParaRPr lang="en-US" dirty="0"/>
          </a:p>
        </p:txBody>
      </p:sp>
    </p:spTree>
    <p:extLst>
      <p:ext uri="{BB962C8B-B14F-4D97-AF65-F5344CB8AC3E}">
        <p14:creationId xmlns:p14="http://schemas.microsoft.com/office/powerpoint/2010/main" val="3013424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used here?</a:t>
            </a:r>
            <a:endParaRPr lang="en-US" dirty="0"/>
          </a:p>
        </p:txBody>
      </p:sp>
      <p:sp>
        <p:nvSpPr>
          <p:cNvPr id="3" name="Content Placeholder 2"/>
          <p:cNvSpPr>
            <a:spLocks noGrp="1"/>
          </p:cNvSpPr>
          <p:nvPr>
            <p:ph idx="1"/>
          </p:nvPr>
        </p:nvSpPr>
        <p:spPr/>
        <p:txBody>
          <a:bodyPr/>
          <a:lstStyle/>
          <a:p>
            <a:r>
              <a:rPr lang="en-US" dirty="0" smtClean="0"/>
              <a:t>“…the business part of the meeting was blood-curdling, the social hour was dreary…She said no more. When Miss </a:t>
            </a:r>
            <a:r>
              <a:rPr lang="en-US" dirty="0" err="1" smtClean="0"/>
              <a:t>Maudie</a:t>
            </a:r>
            <a:r>
              <a:rPr lang="en-US" dirty="0" smtClean="0"/>
              <a:t> was angry her brevity was icy. Something had made her deeply angry, and her gray eyes were as cold as </a:t>
            </a:r>
            <a:r>
              <a:rPr lang="en-US" smtClean="0"/>
              <a:t>her voice.”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used here?</a:t>
            </a:r>
            <a:endParaRPr lang="en-US" dirty="0"/>
          </a:p>
        </p:txBody>
      </p:sp>
      <p:sp>
        <p:nvSpPr>
          <p:cNvPr id="3" name="Content Placeholder 2"/>
          <p:cNvSpPr>
            <a:spLocks noGrp="1"/>
          </p:cNvSpPr>
          <p:nvPr>
            <p:ph idx="1"/>
          </p:nvPr>
        </p:nvSpPr>
        <p:spPr/>
        <p:txBody>
          <a:bodyPr/>
          <a:lstStyle/>
          <a:p>
            <a:r>
              <a:rPr lang="en-US" dirty="0"/>
              <a:t>“…the fruits of their industry (those that were not eaten) made the plot of ground around the cabin look like the playhouse of an insane child…” (Lee 170).</a:t>
            </a:r>
          </a:p>
          <a:p>
            <a:endParaRPr lang="en-US" dirty="0"/>
          </a:p>
        </p:txBody>
      </p:sp>
    </p:spTree>
    <p:extLst>
      <p:ext uri="{BB962C8B-B14F-4D97-AF65-F5344CB8AC3E}">
        <p14:creationId xmlns:p14="http://schemas.microsoft.com/office/powerpoint/2010/main" val="2128382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used here?</a:t>
            </a:r>
            <a:endParaRPr lang="en-US" dirty="0"/>
          </a:p>
        </p:txBody>
      </p:sp>
      <p:sp>
        <p:nvSpPr>
          <p:cNvPr id="3" name="Content Placeholder 2"/>
          <p:cNvSpPr>
            <a:spLocks noGrp="1"/>
          </p:cNvSpPr>
          <p:nvPr>
            <p:ph idx="1"/>
          </p:nvPr>
        </p:nvSpPr>
        <p:spPr/>
        <p:txBody>
          <a:bodyPr/>
          <a:lstStyle/>
          <a:p>
            <a:r>
              <a:rPr lang="en-US" dirty="0"/>
              <a:t>“There he was, returning to me. His white shirt bobbed over the back fence and slowly grew larger. He came up the back steps, latched the door behind him, and sat on his cot” (Lee 55).</a:t>
            </a:r>
          </a:p>
          <a:p>
            <a:endParaRPr lang="en-US" dirty="0"/>
          </a:p>
        </p:txBody>
      </p:sp>
    </p:spTree>
    <p:extLst>
      <p:ext uri="{BB962C8B-B14F-4D97-AF65-F5344CB8AC3E}">
        <p14:creationId xmlns:p14="http://schemas.microsoft.com/office/powerpoint/2010/main" val="4232539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used here?</a:t>
            </a:r>
            <a:endParaRPr lang="en-US" dirty="0"/>
          </a:p>
        </p:txBody>
      </p:sp>
      <p:sp>
        <p:nvSpPr>
          <p:cNvPr id="3" name="Content Placeholder 2"/>
          <p:cNvSpPr>
            <a:spLocks noGrp="1"/>
          </p:cNvSpPr>
          <p:nvPr>
            <p:ph idx="1"/>
          </p:nvPr>
        </p:nvSpPr>
        <p:spPr/>
        <p:txBody>
          <a:bodyPr/>
          <a:lstStyle/>
          <a:p>
            <a:r>
              <a:rPr lang="en-US" dirty="0" smtClean="0"/>
              <a:t>“In answer to the clerk’s booming voice, a little bantam cock of a man rose and strutted to the stand, the back of his neck </a:t>
            </a:r>
            <a:r>
              <a:rPr lang="en-US" dirty="0" err="1" smtClean="0"/>
              <a:t>reddining</a:t>
            </a:r>
            <a:r>
              <a:rPr lang="en-US" dirty="0" smtClean="0"/>
              <a:t> at the sound of his name” (Lee 169-170).</a:t>
            </a:r>
            <a:endParaRPr lang="en-US" dirty="0"/>
          </a:p>
        </p:txBody>
      </p:sp>
    </p:spTree>
    <p:extLst>
      <p:ext uri="{BB962C8B-B14F-4D97-AF65-F5344CB8AC3E}">
        <p14:creationId xmlns:p14="http://schemas.microsoft.com/office/powerpoint/2010/main" val="272434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fontScale="90000"/>
          </a:bodyPr>
          <a:lstStyle/>
          <a:p>
            <a:r>
              <a:rPr lang="en-US" b="1" dirty="0" smtClean="0"/>
              <a:t>Scavenger Hunt!!!</a:t>
            </a:r>
            <a:br>
              <a:rPr lang="en-US" b="1" dirty="0" smtClean="0"/>
            </a:br>
            <a:r>
              <a:rPr lang="en-US" dirty="0" smtClean="0"/>
              <a:t>On </a:t>
            </a:r>
            <a:r>
              <a:rPr lang="en-US" dirty="0" smtClean="0"/>
              <a:t>your own…</a:t>
            </a:r>
            <a:endParaRPr lang="en-US" dirty="0"/>
          </a:p>
        </p:txBody>
      </p:sp>
      <p:sp>
        <p:nvSpPr>
          <p:cNvPr id="3" name="Content Placeholder 2"/>
          <p:cNvSpPr>
            <a:spLocks noGrp="1"/>
          </p:cNvSpPr>
          <p:nvPr>
            <p:ph idx="1"/>
          </p:nvPr>
        </p:nvSpPr>
        <p:spPr>
          <a:xfrm>
            <a:off x="609600" y="1828800"/>
            <a:ext cx="7696200" cy="4724400"/>
          </a:xfrm>
        </p:spPr>
        <p:txBody>
          <a:bodyPr>
            <a:normAutofit fontScale="92500" lnSpcReduction="20000"/>
          </a:bodyPr>
          <a:lstStyle/>
          <a:p>
            <a:r>
              <a:rPr lang="en-US" dirty="0" smtClean="0"/>
              <a:t>Try to find </a:t>
            </a:r>
            <a:r>
              <a:rPr lang="en-US" dirty="0" smtClean="0"/>
              <a:t>examples </a:t>
            </a:r>
            <a:r>
              <a:rPr lang="en-US" dirty="0" smtClean="0"/>
              <a:t>of each of the literary devices below.</a:t>
            </a:r>
          </a:p>
          <a:p>
            <a:pPr lvl="1"/>
            <a:r>
              <a:rPr lang="en-US" dirty="0" smtClean="0"/>
              <a:t>Simile (2)</a:t>
            </a:r>
            <a:endParaRPr lang="en-US" dirty="0"/>
          </a:p>
          <a:p>
            <a:pPr lvl="1"/>
            <a:r>
              <a:rPr lang="en-US" dirty="0" smtClean="0"/>
              <a:t>Metaphor (2)</a:t>
            </a:r>
            <a:endParaRPr lang="en-US" dirty="0"/>
          </a:p>
          <a:p>
            <a:pPr lvl="1"/>
            <a:r>
              <a:rPr lang="en-US" dirty="0" smtClean="0"/>
              <a:t>Personification (2)</a:t>
            </a:r>
            <a:endParaRPr lang="en-US" dirty="0"/>
          </a:p>
          <a:p>
            <a:pPr lvl="1"/>
            <a:r>
              <a:rPr lang="en-US" dirty="0" smtClean="0"/>
              <a:t>Hyperbole (1)</a:t>
            </a:r>
            <a:endParaRPr lang="en-US" dirty="0"/>
          </a:p>
          <a:p>
            <a:pPr lvl="1"/>
            <a:r>
              <a:rPr lang="en-US" dirty="0" smtClean="0"/>
              <a:t>Characterization (1)</a:t>
            </a:r>
            <a:endParaRPr lang="en-US" dirty="0"/>
          </a:p>
          <a:p>
            <a:pPr lvl="1"/>
            <a:r>
              <a:rPr lang="en-US" dirty="0" smtClean="0"/>
              <a:t>Allusion (2)</a:t>
            </a:r>
            <a:endParaRPr lang="en-US" dirty="0"/>
          </a:p>
          <a:p>
            <a:r>
              <a:rPr lang="en-US" dirty="0"/>
              <a:t>Be sure to include the page number.</a:t>
            </a:r>
          </a:p>
          <a:p>
            <a:pPr lvl="1"/>
            <a:r>
              <a:rPr lang="en-US" dirty="0"/>
              <a:t>Ex. (Lee 147). </a:t>
            </a:r>
          </a:p>
          <a:p>
            <a:endParaRPr lang="en-US" dirty="0" smtClean="0"/>
          </a:p>
          <a:p>
            <a:r>
              <a:rPr lang="en-US" sz="2800" b="1" dirty="0" smtClean="0"/>
              <a:t>Briefly discuss Harper Lee’s intended effect by the use of that term.  In other words, what meaning is Harper Lee trying to convey?</a:t>
            </a:r>
          </a:p>
        </p:txBody>
      </p:sp>
    </p:spTree>
    <p:extLst>
      <p:ext uri="{BB962C8B-B14F-4D97-AF65-F5344CB8AC3E}">
        <p14:creationId xmlns:p14="http://schemas.microsoft.com/office/powerpoint/2010/main" val="615303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a:t>
            </a:r>
            <a:endParaRPr lang="en-US" dirty="0"/>
          </a:p>
        </p:txBody>
      </p:sp>
      <p:sp>
        <p:nvSpPr>
          <p:cNvPr id="3" name="Content Placeholder 2"/>
          <p:cNvSpPr>
            <a:spLocks noGrp="1"/>
          </p:cNvSpPr>
          <p:nvPr>
            <p:ph idx="1"/>
          </p:nvPr>
        </p:nvSpPr>
        <p:spPr/>
        <p:txBody>
          <a:bodyPr/>
          <a:lstStyle/>
          <a:p>
            <a:r>
              <a:rPr lang="en-US" dirty="0" smtClean="0"/>
              <a:t>A </a:t>
            </a:r>
            <a:r>
              <a:rPr lang="en-US" dirty="0"/>
              <a:t>figure of speech that says that one thing is like another different thing. We can use similes to make descriptions more emphatic or vivid.</a:t>
            </a:r>
          </a:p>
          <a:p>
            <a:endParaRPr lang="en-US" dirty="0"/>
          </a:p>
        </p:txBody>
      </p:sp>
    </p:spTree>
    <p:extLst>
      <p:ext uri="{BB962C8B-B14F-4D97-AF65-F5344CB8AC3E}">
        <p14:creationId xmlns:p14="http://schemas.microsoft.com/office/powerpoint/2010/main" val="372657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4993171"/>
              </p:ext>
            </p:extLst>
          </p:nvPr>
        </p:nvGraphicFramePr>
        <p:xfrm>
          <a:off x="380999" y="76201"/>
          <a:ext cx="8305800" cy="6553201"/>
        </p:xfrm>
        <a:graphic>
          <a:graphicData uri="http://schemas.openxmlformats.org/drawingml/2006/table">
            <a:tbl>
              <a:tblPr firstRow="1" bandRow="1">
                <a:tableStyleId>{5C22544A-7EE6-4342-B048-85BDC9FD1C3A}</a:tableStyleId>
              </a:tblPr>
              <a:tblGrid>
                <a:gridCol w="2037087"/>
                <a:gridCol w="795535"/>
                <a:gridCol w="2736589"/>
                <a:gridCol w="2736589"/>
              </a:tblGrid>
              <a:tr h="1118839">
                <a:tc>
                  <a:txBody>
                    <a:bodyPr/>
                    <a:lstStyle/>
                    <a:p>
                      <a:r>
                        <a:rPr lang="en-US" dirty="0" smtClean="0"/>
                        <a:t>Literary Term</a:t>
                      </a:r>
                      <a:endParaRPr lang="en-US" dirty="0"/>
                    </a:p>
                  </a:txBody>
                  <a:tcPr/>
                </a:tc>
                <a:tc>
                  <a:txBody>
                    <a:bodyPr/>
                    <a:lstStyle/>
                    <a:p>
                      <a:r>
                        <a:rPr lang="en-US" sz="1400" dirty="0" smtClean="0"/>
                        <a:t>Page #</a:t>
                      </a:r>
                      <a:endParaRPr lang="en-US" sz="1400" dirty="0"/>
                    </a:p>
                  </a:txBody>
                  <a:tcPr/>
                </a:tc>
                <a:tc>
                  <a:txBody>
                    <a:bodyPr/>
                    <a:lstStyle/>
                    <a:p>
                      <a:r>
                        <a:rPr lang="en-US" dirty="0" smtClean="0"/>
                        <a:t>Example</a:t>
                      </a:r>
                      <a:endParaRPr lang="en-US" dirty="0"/>
                    </a:p>
                  </a:txBody>
                  <a:tcPr/>
                </a:tc>
                <a:tc>
                  <a:txBody>
                    <a:bodyPr/>
                    <a:lstStyle/>
                    <a:p>
                      <a:r>
                        <a:rPr lang="en-US" dirty="0" smtClean="0"/>
                        <a:t>Harper Lee’s Usage</a:t>
                      </a:r>
                      <a:r>
                        <a:rPr lang="en-US" baseline="0" dirty="0" smtClean="0"/>
                        <a:t> and Effect</a:t>
                      </a:r>
                      <a:endParaRPr lang="en-US" dirty="0"/>
                    </a:p>
                  </a:txBody>
                  <a:tcPr/>
                </a:tc>
              </a:tr>
              <a:tr h="905727">
                <a:tc>
                  <a:txBody>
                    <a:bodyPr/>
                    <a:lstStyle/>
                    <a:p>
                      <a:r>
                        <a:rPr lang="en-US" sz="1400" dirty="0" smtClean="0"/>
                        <a:t>Simile</a:t>
                      </a:r>
                    </a:p>
                    <a:p>
                      <a:r>
                        <a:rPr lang="en-US" sz="1200" dirty="0" smtClean="0"/>
                        <a:t>(find</a:t>
                      </a:r>
                      <a:r>
                        <a:rPr lang="en-US" sz="1200" baseline="0" dirty="0" smtClean="0"/>
                        <a:t> </a:t>
                      </a:r>
                      <a:r>
                        <a:rPr lang="en-US" sz="1200" baseline="0" dirty="0" smtClean="0"/>
                        <a:t>2 examples; one from Part I and one from Part II)</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905727">
                <a:tc>
                  <a:txBody>
                    <a:bodyPr/>
                    <a:lstStyle/>
                    <a:p>
                      <a:r>
                        <a:rPr lang="en-US" sz="1400" dirty="0" smtClean="0"/>
                        <a:t>Metaphor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(find</a:t>
                      </a:r>
                      <a:r>
                        <a:rPr lang="en-US" sz="1200" baseline="0" dirty="0" smtClean="0"/>
                        <a:t> 2 examples; one from Part I and one from Part II)</a:t>
                      </a:r>
                      <a:endParaRPr lang="en-US" sz="1200"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905727">
                <a:tc>
                  <a:txBody>
                    <a:bodyPr/>
                    <a:lstStyle/>
                    <a:p>
                      <a:r>
                        <a:rPr lang="en-US" sz="1400" dirty="0" smtClean="0"/>
                        <a:t>Personification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(find</a:t>
                      </a:r>
                      <a:r>
                        <a:rPr lang="en-US" sz="1200" baseline="0" dirty="0" smtClean="0"/>
                        <a:t> 2 examples; one from Part I and one from Part II)</a:t>
                      </a:r>
                      <a:endParaRPr lang="en-US" sz="1200"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905727">
                <a:tc>
                  <a:txBody>
                    <a:bodyPr/>
                    <a:lstStyle/>
                    <a:p>
                      <a:r>
                        <a:rPr lang="en-US" sz="1400" dirty="0" smtClean="0"/>
                        <a:t>Characterization</a:t>
                      </a:r>
                    </a:p>
                    <a:p>
                      <a:r>
                        <a:rPr lang="en-US" sz="1200" dirty="0" smtClean="0"/>
                        <a:t>(One example)</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905727">
                <a:tc>
                  <a:txBody>
                    <a:bodyPr/>
                    <a:lstStyle/>
                    <a:p>
                      <a:r>
                        <a:rPr lang="en-US" sz="1400" dirty="0" smtClean="0"/>
                        <a:t>Allusion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(find</a:t>
                      </a:r>
                      <a:r>
                        <a:rPr lang="en-US" sz="1200" baseline="0" dirty="0" smtClean="0"/>
                        <a:t> 2 examples; one from Part I and one from Part II)</a:t>
                      </a:r>
                      <a:endParaRPr lang="en-US" sz="1200"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r>
              <a:tr h="905727">
                <a:tc>
                  <a:txBody>
                    <a:bodyPr/>
                    <a:lstStyle/>
                    <a:p>
                      <a:r>
                        <a:rPr lang="en-US" sz="1400" dirty="0" smtClean="0"/>
                        <a:t>Hyperbole</a:t>
                      </a:r>
                    </a:p>
                    <a:p>
                      <a:r>
                        <a:rPr lang="en-US" sz="1200" dirty="0" smtClean="0"/>
                        <a:t>(One example)</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0411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Similes in </a:t>
            </a:r>
            <a:r>
              <a:rPr lang="en-US" b="1" i="1" dirty="0" smtClean="0"/>
              <a:t>TKAM</a:t>
            </a:r>
            <a:endParaRPr lang="en-US" dirty="0"/>
          </a:p>
        </p:txBody>
      </p:sp>
      <p:sp>
        <p:nvSpPr>
          <p:cNvPr id="3" name="Content Placeholder 2"/>
          <p:cNvSpPr>
            <a:spLocks noGrp="1"/>
          </p:cNvSpPr>
          <p:nvPr>
            <p:ph idx="1"/>
          </p:nvPr>
        </p:nvSpPr>
        <p:spPr/>
        <p:txBody>
          <a:bodyPr/>
          <a:lstStyle/>
          <a:p>
            <a:r>
              <a:rPr lang="en-US" dirty="0" smtClean="0"/>
              <a:t>“Ladies bathed before noon, after their three-o’clock naps, and by nightfall were like soft teacakes with frostings of sweat and sweet talcum” (Lee 6).</a:t>
            </a:r>
          </a:p>
          <a:p>
            <a:r>
              <a:rPr lang="en-US" dirty="0" smtClean="0"/>
              <a:t>“The </a:t>
            </a:r>
            <a:r>
              <a:rPr lang="en-US" dirty="0" err="1" smtClean="0"/>
              <a:t>Radley</a:t>
            </a:r>
            <a:r>
              <a:rPr lang="en-US" dirty="0" smtClean="0"/>
              <a:t> place fascinated Dill. In spite of our warnings it drew him as the moon draws water…” (Lee 8).</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a:t>
            </a:r>
            <a:endParaRPr lang="en-US" dirty="0"/>
          </a:p>
        </p:txBody>
      </p:sp>
      <p:sp>
        <p:nvSpPr>
          <p:cNvPr id="3" name="Content Placeholder 2"/>
          <p:cNvSpPr>
            <a:spLocks noGrp="1"/>
          </p:cNvSpPr>
          <p:nvPr>
            <p:ph idx="1"/>
          </p:nvPr>
        </p:nvSpPr>
        <p:spPr/>
        <p:txBody>
          <a:bodyPr/>
          <a:lstStyle/>
          <a:p>
            <a:r>
              <a:rPr lang="en-US" dirty="0" smtClean="0"/>
              <a:t>A </a:t>
            </a:r>
            <a:r>
              <a:rPr lang="en-US" dirty="0"/>
              <a:t>figure of speech that says that one thing is another different thing. This allows us to use fewer words and forces the reader or listener to find the similarities.</a:t>
            </a:r>
          </a:p>
          <a:p>
            <a:endParaRPr lang="en-US" dirty="0"/>
          </a:p>
        </p:txBody>
      </p:sp>
      <p:grpSp>
        <p:nvGrpSpPr>
          <p:cNvPr id="31" name="SMARTInkShape-Group20"/>
          <p:cNvGrpSpPr/>
          <p:nvPr/>
        </p:nvGrpSpPr>
        <p:grpSpPr>
          <a:xfrm>
            <a:off x="7831336" y="3946922"/>
            <a:ext cx="607220" cy="258962"/>
            <a:chOff x="7831336" y="3946922"/>
            <a:chExt cx="607220" cy="258962"/>
          </a:xfrm>
        </p:grpSpPr>
        <p:sp>
          <p:nvSpPr>
            <p:cNvPr id="25" name="SMARTInkShape-35"/>
            <p:cNvSpPr/>
            <p:nvPr/>
          </p:nvSpPr>
          <p:spPr>
            <a:xfrm>
              <a:off x="8358188" y="4179094"/>
              <a:ext cx="44649" cy="26790"/>
            </a:xfrm>
            <a:custGeom>
              <a:avLst/>
              <a:gdLst/>
              <a:ahLst/>
              <a:cxnLst/>
              <a:rect l="0" t="0" r="0" b="0"/>
              <a:pathLst>
                <a:path w="44649" h="26790">
                  <a:moveTo>
                    <a:pt x="44648" y="0"/>
                  </a:moveTo>
                  <a:lnTo>
                    <a:pt x="36086" y="0"/>
                  </a:lnTo>
                  <a:lnTo>
                    <a:pt x="28661" y="6137"/>
                  </a:lnTo>
                  <a:lnTo>
                    <a:pt x="19516" y="10086"/>
                  </a:lnTo>
                  <a:lnTo>
                    <a:pt x="0" y="267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36"/>
            <p:cNvSpPr/>
            <p:nvPr/>
          </p:nvSpPr>
          <p:spPr>
            <a:xfrm>
              <a:off x="7902773" y="4125624"/>
              <a:ext cx="35720" cy="8822"/>
            </a:xfrm>
            <a:custGeom>
              <a:avLst/>
              <a:gdLst/>
              <a:ahLst/>
              <a:cxnLst/>
              <a:rect l="0" t="0" r="0" b="0"/>
              <a:pathLst>
                <a:path w="35720" h="8822">
                  <a:moveTo>
                    <a:pt x="35719" y="8821"/>
                  </a:moveTo>
                  <a:lnTo>
                    <a:pt x="26898" y="0"/>
                  </a:lnTo>
                  <a:lnTo>
                    <a:pt x="26822" y="4664"/>
                  </a:lnTo>
                  <a:lnTo>
                    <a:pt x="24827" y="6050"/>
                  </a:lnTo>
                  <a:lnTo>
                    <a:pt x="0" y="88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37"/>
            <p:cNvSpPr/>
            <p:nvPr/>
          </p:nvSpPr>
          <p:spPr>
            <a:xfrm>
              <a:off x="8367117" y="3946922"/>
              <a:ext cx="8931" cy="44649"/>
            </a:xfrm>
            <a:custGeom>
              <a:avLst/>
              <a:gdLst/>
              <a:ahLst/>
              <a:cxnLst/>
              <a:rect l="0" t="0" r="0" b="0"/>
              <a:pathLst>
                <a:path w="8931" h="44649">
                  <a:moveTo>
                    <a:pt x="8930" y="0"/>
                  </a:moveTo>
                  <a:lnTo>
                    <a:pt x="4189" y="0"/>
                  </a:lnTo>
                  <a:lnTo>
                    <a:pt x="2793" y="992"/>
                  </a:lnTo>
                  <a:lnTo>
                    <a:pt x="1862" y="2645"/>
                  </a:lnTo>
                  <a:lnTo>
                    <a:pt x="109" y="8562"/>
                  </a:lnTo>
                  <a:lnTo>
                    <a:pt x="0"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38"/>
            <p:cNvSpPr/>
            <p:nvPr/>
          </p:nvSpPr>
          <p:spPr>
            <a:xfrm>
              <a:off x="8233172" y="4000500"/>
              <a:ext cx="53579" cy="1"/>
            </a:xfrm>
            <a:custGeom>
              <a:avLst/>
              <a:gdLst/>
              <a:ahLst/>
              <a:cxnLst/>
              <a:rect l="0" t="0" r="0" b="0"/>
              <a:pathLst>
                <a:path w="53579" h="1">
                  <a:moveTo>
                    <a:pt x="53578" y="0"/>
                  </a:moveTo>
                  <a:lnTo>
                    <a:pt x="10328" y="0"/>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39"/>
            <p:cNvSpPr/>
            <p:nvPr/>
          </p:nvSpPr>
          <p:spPr>
            <a:xfrm>
              <a:off x="8411766" y="4125516"/>
              <a:ext cx="26790" cy="44649"/>
            </a:xfrm>
            <a:custGeom>
              <a:avLst/>
              <a:gdLst/>
              <a:ahLst/>
              <a:cxnLst/>
              <a:rect l="0" t="0" r="0" b="0"/>
              <a:pathLst>
                <a:path w="26790" h="44649">
                  <a:moveTo>
                    <a:pt x="26789" y="0"/>
                  </a:moveTo>
                  <a:lnTo>
                    <a:pt x="18226" y="17123"/>
                  </a:lnTo>
                  <a:lnTo>
                    <a:pt x="17968" y="22382"/>
                  </a:lnTo>
                  <a:lnTo>
                    <a:pt x="16940" y="23851"/>
                  </a:lnTo>
                  <a:lnTo>
                    <a:pt x="15261" y="24830"/>
                  </a:lnTo>
                  <a:lnTo>
                    <a:pt x="13151" y="25483"/>
                  </a:lnTo>
                  <a:lnTo>
                    <a:pt x="8160" y="31500"/>
                  </a:lnTo>
                  <a:lnTo>
                    <a:pt x="0" y="44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40"/>
            <p:cNvSpPr/>
            <p:nvPr/>
          </p:nvSpPr>
          <p:spPr>
            <a:xfrm>
              <a:off x="7831336" y="4161234"/>
              <a:ext cx="44649" cy="35720"/>
            </a:xfrm>
            <a:custGeom>
              <a:avLst/>
              <a:gdLst/>
              <a:ahLst/>
              <a:cxnLst/>
              <a:rect l="0" t="0" r="0" b="0"/>
              <a:pathLst>
                <a:path w="44649" h="35720">
                  <a:moveTo>
                    <a:pt x="44648" y="0"/>
                  </a:moveTo>
                  <a:lnTo>
                    <a:pt x="36527" y="7129"/>
                  </a:lnTo>
                  <a:lnTo>
                    <a:pt x="0" y="357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9650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Metaphors in </a:t>
            </a:r>
            <a:r>
              <a:rPr lang="en-US" b="1" i="1" dirty="0" smtClean="0"/>
              <a:t>TKAM</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“Then I heard Atticus cough. I held my breath. Sometimes when we made a midnight pilgrimage to the bathroom we would find him reading</a:t>
            </a:r>
            <a:r>
              <a:rPr lang="en-US" dirty="0" smtClean="0"/>
              <a:t>” (Lee 57).</a:t>
            </a:r>
          </a:p>
          <a:p>
            <a:r>
              <a:rPr lang="en-US" dirty="0">
                <a:solidFill>
                  <a:srgbClr val="FF0000"/>
                </a:solidFill>
              </a:rPr>
              <a:t>“I had never thought about it, but summer was Dill by the fish pool smoking string, Dill’s eyes alive with complicated plans to make Boo </a:t>
            </a:r>
            <a:r>
              <a:rPr lang="en-US" dirty="0" err="1">
                <a:solidFill>
                  <a:srgbClr val="FF0000"/>
                </a:solidFill>
              </a:rPr>
              <a:t>Radley</a:t>
            </a:r>
            <a:r>
              <a:rPr lang="en-US" dirty="0">
                <a:solidFill>
                  <a:srgbClr val="FF0000"/>
                </a:solidFill>
              </a:rPr>
              <a:t> emerge; summer was the swiftness with which Dill would reach up and kiss me when </a:t>
            </a:r>
            <a:r>
              <a:rPr lang="en-US" dirty="0" err="1">
                <a:solidFill>
                  <a:srgbClr val="FF0000"/>
                </a:solidFill>
              </a:rPr>
              <a:t>Jem</a:t>
            </a:r>
            <a:r>
              <a:rPr lang="en-US" dirty="0">
                <a:solidFill>
                  <a:srgbClr val="FF0000"/>
                </a:solidFill>
              </a:rPr>
              <a:t> was not looking…(Lee 116).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a:t>
            </a:r>
            <a:endParaRPr lang="en-US" dirty="0"/>
          </a:p>
        </p:txBody>
      </p:sp>
      <p:sp>
        <p:nvSpPr>
          <p:cNvPr id="3" name="Content Placeholder 2"/>
          <p:cNvSpPr>
            <a:spLocks noGrp="1"/>
          </p:cNvSpPr>
          <p:nvPr>
            <p:ph idx="1"/>
          </p:nvPr>
        </p:nvSpPr>
        <p:spPr/>
        <p:txBody>
          <a:bodyPr/>
          <a:lstStyle/>
          <a:p>
            <a:r>
              <a:rPr lang="en-US" dirty="0"/>
              <a:t>G</a:t>
            </a:r>
            <a:r>
              <a:rPr lang="en-US" dirty="0" smtClean="0"/>
              <a:t>iving </a:t>
            </a:r>
            <a:r>
              <a:rPr lang="en-US" dirty="0"/>
              <a:t>human traits (qualities, feelings, action, or characteristics) to non-living objects (things, colors, qualities, or ideas).</a:t>
            </a:r>
          </a:p>
        </p:txBody>
      </p:sp>
    </p:spTree>
    <p:extLst>
      <p:ext uri="{BB962C8B-B14F-4D97-AF65-F5344CB8AC3E}">
        <p14:creationId xmlns:p14="http://schemas.microsoft.com/office/powerpoint/2010/main" val="267301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Personification in </a:t>
            </a:r>
            <a:r>
              <a:rPr lang="en-US" b="1" i="1" dirty="0" smtClean="0"/>
              <a:t>TKAM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“The warm bittersweet smell of clean Negro welcomed us as we entered the churchyard – Hearts of Love hairdressing mingled with </a:t>
            </a:r>
            <a:r>
              <a:rPr lang="en-US" dirty="0" err="1" smtClean="0">
                <a:solidFill>
                  <a:srgbClr val="FF0000"/>
                </a:solidFill>
              </a:rPr>
              <a:t>asafoetida</a:t>
            </a:r>
            <a:r>
              <a:rPr lang="en-US" dirty="0" smtClean="0">
                <a:solidFill>
                  <a:srgbClr val="FF0000"/>
                </a:solidFill>
              </a:rPr>
              <a:t>, snuff, Heart’s Cologne, Brown’s Mule, peppermint, and lilac talcum” (Lee 118).</a:t>
            </a:r>
          </a:p>
          <a:p>
            <a:r>
              <a:rPr lang="en-US" dirty="0"/>
              <a:t>“The house was the same, droopy and sick, but as we stared down the street we thought we saw an inside shutter move. Flick. A tiny, almost invisible movement and the house was still” (Lee 15).  </a:t>
            </a:r>
          </a:p>
          <a:p>
            <a:endParaRPr lang="en-US" dirty="0" smtClean="0"/>
          </a:p>
          <a:p>
            <a:endParaRPr lang="en-US" dirty="0"/>
          </a:p>
        </p:txBody>
      </p:sp>
      <p:sp>
        <p:nvSpPr>
          <p:cNvPr id="5" name="SMARTInkShape-41"/>
          <p:cNvSpPr/>
          <p:nvPr/>
        </p:nvSpPr>
        <p:spPr>
          <a:xfrm>
            <a:off x="1714954" y="2554695"/>
            <a:ext cx="1347310" cy="481265"/>
          </a:xfrm>
          <a:custGeom>
            <a:avLst/>
            <a:gdLst/>
            <a:ahLst/>
            <a:cxnLst/>
            <a:rect l="0" t="0" r="0" b="0"/>
            <a:pathLst>
              <a:path w="1347310" h="481265">
                <a:moveTo>
                  <a:pt x="571046" y="70633"/>
                </a:moveTo>
                <a:lnTo>
                  <a:pt x="566305" y="65893"/>
                </a:lnTo>
                <a:lnTo>
                  <a:pt x="561332" y="63565"/>
                </a:lnTo>
                <a:lnTo>
                  <a:pt x="558617" y="62945"/>
                </a:lnTo>
                <a:lnTo>
                  <a:pt x="556807" y="61539"/>
                </a:lnTo>
                <a:lnTo>
                  <a:pt x="554796" y="57331"/>
                </a:lnTo>
                <a:lnTo>
                  <a:pt x="552275" y="55812"/>
                </a:lnTo>
                <a:lnTo>
                  <a:pt x="509203" y="44448"/>
                </a:lnTo>
                <a:lnTo>
                  <a:pt x="470572" y="43880"/>
                </a:lnTo>
                <a:lnTo>
                  <a:pt x="430520" y="43851"/>
                </a:lnTo>
                <a:lnTo>
                  <a:pt x="390270" y="46491"/>
                </a:lnTo>
                <a:lnTo>
                  <a:pt x="356087" y="53558"/>
                </a:lnTo>
                <a:lnTo>
                  <a:pt x="320823" y="59290"/>
                </a:lnTo>
                <a:lnTo>
                  <a:pt x="297117" y="62615"/>
                </a:lnTo>
                <a:lnTo>
                  <a:pt x="261458" y="74651"/>
                </a:lnTo>
                <a:lnTo>
                  <a:pt x="225757" y="84943"/>
                </a:lnTo>
                <a:lnTo>
                  <a:pt x="190044" y="95268"/>
                </a:lnTo>
                <a:lnTo>
                  <a:pt x="155319" y="110454"/>
                </a:lnTo>
                <a:lnTo>
                  <a:pt x="116416" y="133363"/>
                </a:lnTo>
                <a:lnTo>
                  <a:pt x="72079" y="163928"/>
                </a:lnTo>
                <a:lnTo>
                  <a:pt x="32646" y="207722"/>
                </a:lnTo>
                <a:lnTo>
                  <a:pt x="11192" y="240918"/>
                </a:lnTo>
                <a:lnTo>
                  <a:pt x="2997" y="264624"/>
                </a:lnTo>
                <a:lnTo>
                  <a:pt x="0" y="303657"/>
                </a:lnTo>
                <a:lnTo>
                  <a:pt x="673" y="328854"/>
                </a:lnTo>
                <a:lnTo>
                  <a:pt x="11993" y="366587"/>
                </a:lnTo>
                <a:lnTo>
                  <a:pt x="25282" y="387739"/>
                </a:lnTo>
                <a:lnTo>
                  <a:pt x="63987" y="429463"/>
                </a:lnTo>
                <a:lnTo>
                  <a:pt x="105283" y="450598"/>
                </a:lnTo>
                <a:lnTo>
                  <a:pt x="141890" y="465107"/>
                </a:lnTo>
                <a:lnTo>
                  <a:pt x="172943" y="469197"/>
                </a:lnTo>
                <a:lnTo>
                  <a:pt x="203942" y="473660"/>
                </a:lnTo>
                <a:lnTo>
                  <a:pt x="236240" y="477960"/>
                </a:lnTo>
                <a:lnTo>
                  <a:pt x="273746" y="479870"/>
                </a:lnTo>
                <a:lnTo>
                  <a:pt x="313566" y="480719"/>
                </a:lnTo>
                <a:lnTo>
                  <a:pt x="354415" y="481097"/>
                </a:lnTo>
                <a:lnTo>
                  <a:pt x="395721" y="481264"/>
                </a:lnTo>
                <a:lnTo>
                  <a:pt x="439877" y="478693"/>
                </a:lnTo>
                <a:lnTo>
                  <a:pt x="462764" y="476618"/>
                </a:lnTo>
                <a:lnTo>
                  <a:pt x="485960" y="474243"/>
                </a:lnTo>
                <a:lnTo>
                  <a:pt x="509361" y="471667"/>
                </a:lnTo>
                <a:lnTo>
                  <a:pt x="532899" y="468958"/>
                </a:lnTo>
                <a:lnTo>
                  <a:pt x="556529" y="466160"/>
                </a:lnTo>
                <a:lnTo>
                  <a:pt x="580219" y="463302"/>
                </a:lnTo>
                <a:lnTo>
                  <a:pt x="603951" y="460405"/>
                </a:lnTo>
                <a:lnTo>
                  <a:pt x="627709" y="457481"/>
                </a:lnTo>
                <a:lnTo>
                  <a:pt x="651485" y="454539"/>
                </a:lnTo>
                <a:lnTo>
                  <a:pt x="675274" y="451586"/>
                </a:lnTo>
                <a:lnTo>
                  <a:pt x="699070" y="448626"/>
                </a:lnTo>
                <a:lnTo>
                  <a:pt x="722872" y="445659"/>
                </a:lnTo>
                <a:lnTo>
                  <a:pt x="746678" y="442689"/>
                </a:lnTo>
                <a:lnTo>
                  <a:pt x="769493" y="438725"/>
                </a:lnTo>
                <a:lnTo>
                  <a:pt x="813364" y="429029"/>
                </a:lnTo>
                <a:lnTo>
                  <a:pt x="835779" y="423665"/>
                </a:lnTo>
                <a:lnTo>
                  <a:pt x="858660" y="418105"/>
                </a:lnTo>
                <a:lnTo>
                  <a:pt x="881851" y="412414"/>
                </a:lnTo>
                <a:lnTo>
                  <a:pt x="926140" y="400799"/>
                </a:lnTo>
                <a:lnTo>
                  <a:pt x="967983" y="389022"/>
                </a:lnTo>
                <a:lnTo>
                  <a:pt x="1006423" y="377173"/>
                </a:lnTo>
                <a:lnTo>
                  <a:pt x="1045997" y="365292"/>
                </a:lnTo>
                <a:lnTo>
                  <a:pt x="1084753" y="353398"/>
                </a:lnTo>
                <a:lnTo>
                  <a:pt x="1118514" y="341496"/>
                </a:lnTo>
                <a:lnTo>
                  <a:pt x="1150055" y="329592"/>
                </a:lnTo>
                <a:lnTo>
                  <a:pt x="1180610" y="316695"/>
                </a:lnTo>
                <a:lnTo>
                  <a:pt x="1224710" y="293691"/>
                </a:lnTo>
                <a:lnTo>
                  <a:pt x="1262361" y="272875"/>
                </a:lnTo>
                <a:lnTo>
                  <a:pt x="1302253" y="242323"/>
                </a:lnTo>
                <a:lnTo>
                  <a:pt x="1318699" y="228299"/>
                </a:lnTo>
                <a:lnTo>
                  <a:pt x="1337341" y="195043"/>
                </a:lnTo>
                <a:lnTo>
                  <a:pt x="1344792" y="171326"/>
                </a:lnTo>
                <a:lnTo>
                  <a:pt x="1347309" y="140794"/>
                </a:lnTo>
                <a:lnTo>
                  <a:pt x="1342362" y="123644"/>
                </a:lnTo>
                <a:lnTo>
                  <a:pt x="1328420" y="99900"/>
                </a:lnTo>
                <a:lnTo>
                  <a:pt x="1309076" y="80297"/>
                </a:lnTo>
                <a:lnTo>
                  <a:pt x="1271132" y="55895"/>
                </a:lnTo>
                <a:lnTo>
                  <a:pt x="1237090" y="37934"/>
                </a:lnTo>
                <a:lnTo>
                  <a:pt x="1208378" y="28650"/>
                </a:lnTo>
                <a:lnTo>
                  <a:pt x="1176766" y="21216"/>
                </a:lnTo>
                <a:lnTo>
                  <a:pt x="1146179" y="14605"/>
                </a:lnTo>
                <a:lnTo>
                  <a:pt x="1110757" y="8359"/>
                </a:lnTo>
                <a:lnTo>
                  <a:pt x="1071863" y="3268"/>
                </a:lnTo>
                <a:lnTo>
                  <a:pt x="1031425" y="1006"/>
                </a:lnTo>
                <a:lnTo>
                  <a:pt x="990302" y="0"/>
                </a:lnTo>
                <a:lnTo>
                  <a:pt x="947882" y="545"/>
                </a:lnTo>
                <a:lnTo>
                  <a:pt x="925458" y="2080"/>
                </a:lnTo>
                <a:lnTo>
                  <a:pt x="902570" y="4095"/>
                </a:lnTo>
                <a:lnTo>
                  <a:pt x="879375" y="6431"/>
                </a:lnTo>
                <a:lnTo>
                  <a:pt x="855973" y="8980"/>
                </a:lnTo>
                <a:lnTo>
                  <a:pt x="832435" y="11672"/>
                </a:lnTo>
                <a:lnTo>
                  <a:pt x="808805" y="15450"/>
                </a:lnTo>
                <a:lnTo>
                  <a:pt x="785115" y="19954"/>
                </a:lnTo>
                <a:lnTo>
                  <a:pt x="761384" y="24941"/>
                </a:lnTo>
                <a:lnTo>
                  <a:pt x="737625" y="30250"/>
                </a:lnTo>
                <a:lnTo>
                  <a:pt x="713849" y="35773"/>
                </a:lnTo>
                <a:lnTo>
                  <a:pt x="690060" y="41440"/>
                </a:lnTo>
                <a:lnTo>
                  <a:pt x="666264" y="48195"/>
                </a:lnTo>
                <a:lnTo>
                  <a:pt x="642462" y="55674"/>
                </a:lnTo>
                <a:lnTo>
                  <a:pt x="618657" y="63637"/>
                </a:lnTo>
                <a:lnTo>
                  <a:pt x="595841" y="71922"/>
                </a:lnTo>
                <a:lnTo>
                  <a:pt x="551970" y="89065"/>
                </a:lnTo>
                <a:lnTo>
                  <a:pt x="523602" y="101773"/>
                </a:lnTo>
                <a:lnTo>
                  <a:pt x="490799" y="117190"/>
                </a:lnTo>
                <a:lnTo>
                  <a:pt x="455040" y="134413"/>
                </a:lnTo>
                <a:lnTo>
                  <a:pt x="425248" y="149864"/>
                </a:lnTo>
                <a:lnTo>
                  <a:pt x="399433" y="164134"/>
                </a:lnTo>
                <a:lnTo>
                  <a:pt x="360828" y="186603"/>
                </a:lnTo>
                <a:lnTo>
                  <a:pt x="329944" y="204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a:t>
            </a:r>
            <a:endParaRPr lang="en-US" dirty="0"/>
          </a:p>
        </p:txBody>
      </p:sp>
      <p:sp>
        <p:nvSpPr>
          <p:cNvPr id="3" name="Content Placeholder 2"/>
          <p:cNvSpPr>
            <a:spLocks noGrp="1"/>
          </p:cNvSpPr>
          <p:nvPr>
            <p:ph idx="1"/>
          </p:nvPr>
        </p:nvSpPr>
        <p:spPr/>
        <p:txBody>
          <a:bodyPr/>
          <a:lstStyle/>
          <a:p>
            <a:r>
              <a:rPr lang="en-US" dirty="0" smtClean="0"/>
              <a:t>A </a:t>
            </a:r>
            <a:r>
              <a:rPr lang="en-US" dirty="0"/>
              <a:t>figure of speech that uses an exaggerated or extravagant statement to create a strong emotional response. As a figure of speech it is not intended to be taken literally. Hyperbole is frequently used for </a:t>
            </a:r>
            <a:r>
              <a:rPr lang="en-US" dirty="0" smtClean="0"/>
              <a:t>humor</a:t>
            </a:r>
            <a:r>
              <a:rPr lang="en-US" dirty="0"/>
              <a:t>.</a:t>
            </a:r>
          </a:p>
        </p:txBody>
      </p:sp>
    </p:spTree>
    <p:extLst>
      <p:ext uri="{BB962C8B-B14F-4D97-AF65-F5344CB8AC3E}">
        <p14:creationId xmlns:p14="http://schemas.microsoft.com/office/powerpoint/2010/main" val="117873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Hyperbole in </a:t>
            </a:r>
            <a:r>
              <a:rPr lang="en-US" b="1" i="1" dirty="0" smtClean="0"/>
              <a:t>TKAM</a:t>
            </a:r>
            <a:endParaRPr lang="en-US" dirty="0"/>
          </a:p>
        </p:txBody>
      </p:sp>
      <p:sp>
        <p:nvSpPr>
          <p:cNvPr id="3" name="Content Placeholder 2"/>
          <p:cNvSpPr>
            <a:spLocks noGrp="1"/>
          </p:cNvSpPr>
          <p:nvPr>
            <p:ph idx="1"/>
          </p:nvPr>
        </p:nvSpPr>
        <p:spPr/>
        <p:txBody>
          <a:bodyPr/>
          <a:lstStyle/>
          <a:p>
            <a:r>
              <a:rPr lang="en-US" dirty="0"/>
              <a:t>“The world's </a:t>
            </a:r>
            <a:r>
              <a:rPr lang="en-US" dirty="0" err="1"/>
              <a:t>endin</a:t>
            </a:r>
            <a:r>
              <a:rPr lang="en-US" dirty="0"/>
              <a:t>', Atticus! Please do something-!” I dragged him to the window and pointed (Lee 86</a:t>
            </a:r>
            <a:r>
              <a:rPr lang="en-US" dirty="0" smtClean="0"/>
              <a:t>).</a:t>
            </a:r>
          </a:p>
          <a:p>
            <a:r>
              <a:rPr lang="en-US" dirty="0" smtClean="0"/>
              <a:t>“Dill’s </a:t>
            </a:r>
            <a:r>
              <a:rPr lang="en-US" dirty="0"/>
              <a:t>imagination offered an unrealistic passage of time, demands of an appetite, and growth of facial hair</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16787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515</TotalTime>
  <Words>1072</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Literary Terms Bootcamp: TKAM and Beyond</vt:lpstr>
      <vt:lpstr>Simile</vt:lpstr>
      <vt:lpstr>Similes in TKAM</vt:lpstr>
      <vt:lpstr>Metaphor</vt:lpstr>
      <vt:lpstr>Metaphors in TKAM</vt:lpstr>
      <vt:lpstr>Personification</vt:lpstr>
      <vt:lpstr>Personification in TKAM</vt:lpstr>
      <vt:lpstr>Hyperbole</vt:lpstr>
      <vt:lpstr>Hyperbole in TKAM</vt:lpstr>
      <vt:lpstr>Allusion</vt:lpstr>
      <vt:lpstr>Allusion in TKAM</vt:lpstr>
      <vt:lpstr>Characterization</vt:lpstr>
      <vt:lpstr>Characterization in TKAM</vt:lpstr>
      <vt:lpstr>On your own…</vt:lpstr>
      <vt:lpstr>What is used here?</vt:lpstr>
      <vt:lpstr>What is used here?</vt:lpstr>
      <vt:lpstr>What is used here?</vt:lpstr>
      <vt:lpstr>What is used here?</vt:lpstr>
      <vt:lpstr>Scavenger Hunt!!! On your own…</vt:lpstr>
      <vt:lpstr>PowerPoint Presentation</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 Review</dc:title>
  <dc:creator>User</dc:creator>
  <cp:lastModifiedBy>User</cp:lastModifiedBy>
  <cp:revision>23</cp:revision>
  <dcterms:created xsi:type="dcterms:W3CDTF">2013-03-04T15:41:02Z</dcterms:created>
  <dcterms:modified xsi:type="dcterms:W3CDTF">2017-02-08T15:54:21Z</dcterms:modified>
</cp:coreProperties>
</file>