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58" r:id="rId6"/>
    <p:sldId id="268" r:id="rId7"/>
    <p:sldId id="259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32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4B450E6-F76E-4455-9EB2-0DADD7D9F54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0173AE-4277-46CB-9431-6417F95B64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copy into the Class Notes section of your notebooks.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Parody, continued…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34668"/>
            <a:ext cx="5780959" cy="37993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88565"/>
            <a:ext cx="5295900" cy="40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006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Irony</a:t>
            </a:r>
            <a:r>
              <a:rPr lang="en-US" sz="3600" dirty="0" smtClean="0"/>
              <a:t> </a:t>
            </a:r>
            <a:r>
              <a:rPr lang="en-US" sz="3600" dirty="0"/>
              <a:t>- a reversal of </a:t>
            </a:r>
            <a:r>
              <a:rPr lang="en-US" sz="3600" dirty="0" smtClean="0"/>
              <a:t>expectations.</a:t>
            </a:r>
          </a:p>
          <a:p>
            <a:pPr lvl="1"/>
            <a:r>
              <a:rPr lang="en-US" sz="2400" dirty="0"/>
              <a:t>Three Forms of </a:t>
            </a:r>
            <a:r>
              <a:rPr lang="en-US" sz="2400" b="1" dirty="0"/>
              <a:t>Irony:</a:t>
            </a:r>
            <a:endParaRPr lang="en-US" sz="2400" dirty="0"/>
          </a:p>
          <a:p>
            <a:pPr lvl="2"/>
            <a:r>
              <a:rPr lang="en-US" sz="2400" b="1" dirty="0"/>
              <a:t>Situational</a:t>
            </a:r>
            <a:r>
              <a:rPr lang="en-US" sz="2400" dirty="0"/>
              <a:t> - the opposite of what is expected to happen is  what actually occurs.</a:t>
            </a:r>
          </a:p>
          <a:p>
            <a:pPr lvl="2"/>
            <a:r>
              <a:rPr lang="en-US" sz="2400" b="1" dirty="0"/>
              <a:t>Dramatic</a:t>
            </a:r>
            <a:r>
              <a:rPr lang="en-US" sz="2400" dirty="0"/>
              <a:t> - audience/reader knows more than characters</a:t>
            </a:r>
          </a:p>
          <a:p>
            <a:pPr lvl="2"/>
            <a:r>
              <a:rPr lang="en-US" sz="2400" b="1" dirty="0"/>
              <a:t>Verbal</a:t>
            </a:r>
            <a:r>
              <a:rPr lang="en-US" sz="2400" dirty="0"/>
              <a:t> - a discrepancy between what is said and what is meant</a:t>
            </a:r>
            <a:r>
              <a:rPr lang="en-US" sz="2400" dirty="0" smtClean="0"/>
              <a:t>.</a:t>
            </a:r>
            <a:endParaRPr lang="en-US" sz="3600" dirty="0" smtClean="0"/>
          </a:p>
          <a:p>
            <a:r>
              <a:rPr lang="en-US" sz="4000" b="1" dirty="0" smtClean="0"/>
              <a:t>Let’s take a look at the following images…  Which form of irony is being used?</a:t>
            </a:r>
          </a:p>
        </p:txBody>
      </p:sp>
    </p:spTree>
    <p:extLst>
      <p:ext uri="{BB962C8B-B14F-4D97-AF65-F5344CB8AC3E}">
        <p14:creationId xmlns:p14="http://schemas.microsoft.com/office/powerpoint/2010/main" val="36103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471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458200" cy="27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419600" cy="59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1"/>
            <a:ext cx="43497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4" y="1336219"/>
            <a:ext cx="5132705" cy="51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1"/>
            <a:ext cx="5106743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r>
              <a:rPr lang="en-US" sz="4000" b="1" dirty="0" smtClean="0"/>
              <a:t>Questions to ask yourself in understanding and analyzing satire…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41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1.  Who </a:t>
            </a:r>
            <a:r>
              <a:rPr lang="en-US" sz="2800" b="1" dirty="0"/>
              <a:t>is the speaker?</a:t>
            </a:r>
          </a:p>
          <a:p>
            <a:r>
              <a:rPr lang="en-US" sz="2800" b="1" dirty="0"/>
              <a:t>2.  What is being attacked?</a:t>
            </a:r>
          </a:p>
          <a:p>
            <a:r>
              <a:rPr lang="en-US" sz="2800" b="1" dirty="0"/>
              <a:t>3.  Who is the intended audience and how do you know?</a:t>
            </a:r>
          </a:p>
          <a:p>
            <a:r>
              <a:rPr lang="en-US" sz="2800" b="1" dirty="0"/>
              <a:t>4.  How is it being attacked?  What tools are used?</a:t>
            </a:r>
          </a:p>
          <a:p>
            <a:r>
              <a:rPr lang="en-US" sz="2800" b="1" dirty="0"/>
              <a:t>5.  How vicious is the attack?  What is the tone? (bitter, tolerant, spiteful, playful)</a:t>
            </a:r>
          </a:p>
          <a:p>
            <a:r>
              <a:rPr lang="en-US" sz="2800" b="1" dirty="0"/>
              <a:t>6.  How clear and successful is the attack? Would the intended audience be effectively impacted?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Onion </a:t>
            </a:r>
            <a:r>
              <a:rPr lang="en-US" b="1" dirty="0" smtClean="0"/>
              <a:t>Article Response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</a:t>
            </a:r>
            <a:r>
              <a:rPr lang="en-US" i="1" dirty="0" smtClean="0"/>
              <a:t>The Onion </a:t>
            </a:r>
            <a:r>
              <a:rPr lang="en-US" dirty="0" smtClean="0"/>
              <a:t>article titled, “Intrepid Middle-Class Parents Embark on Daring Search for Mythical Perfect School District.”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Respond to the following questions in complete sentences in your notebook:</a:t>
            </a:r>
          </a:p>
          <a:p>
            <a:r>
              <a:rPr lang="en-US" b="1" dirty="0" smtClean="0"/>
              <a:t>1</a:t>
            </a:r>
            <a:r>
              <a:rPr lang="en-US" b="1" dirty="0"/>
              <a:t>. What does the author assume about the attitudes of the audience in the piece? </a:t>
            </a:r>
            <a:endParaRPr lang="en-US" dirty="0"/>
          </a:p>
          <a:p>
            <a:r>
              <a:rPr lang="en-US" b="1" dirty="0"/>
              <a:t>2. What aspect of society is the author satirizing?</a:t>
            </a:r>
            <a:endParaRPr lang="en-US" dirty="0"/>
          </a:p>
          <a:p>
            <a:r>
              <a:rPr lang="en-US" b="1" dirty="0"/>
              <a:t>3. What is the goal or purpose of the satire?</a:t>
            </a:r>
            <a:endParaRPr lang="en-US" dirty="0"/>
          </a:p>
          <a:p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b="1" dirty="0"/>
              <a:t>How effective are the author’s methods</a:t>
            </a:r>
            <a:r>
              <a:rPr lang="en-US" b="1" dirty="0" smtClean="0"/>
              <a:t>?</a:t>
            </a:r>
          </a:p>
          <a:p>
            <a:r>
              <a:rPr lang="en-US" b="1" dirty="0"/>
              <a:t>5</a:t>
            </a:r>
            <a:r>
              <a:rPr lang="en-US" b="1" dirty="0" smtClean="0"/>
              <a:t>. Which satirical methods is the author using in his approach?  Exaggeration, incongruity, reversal, parody, irony?  A combination of a couple?  Explain.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dirty="0" smtClean="0"/>
              <a:t>Satire (noun):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work that ridicules its subject through the use of techniques such as exaggeration, reversal, incongruity, and/or parody in order to make a comment or criticism about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62188"/>
            <a:ext cx="3593004" cy="2820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4144818" cy="3200400"/>
          </a:xfrm>
          <a:prstGeom prst="rect">
            <a:avLst/>
          </a:prstGeom>
        </p:spPr>
      </p:pic>
      <p:sp>
        <p:nvSpPr>
          <p:cNvPr id="14" name="SMARTInkShape-9"/>
          <p:cNvSpPr/>
          <p:nvPr/>
        </p:nvSpPr>
        <p:spPr>
          <a:xfrm>
            <a:off x="5732859" y="1893094"/>
            <a:ext cx="241103" cy="196417"/>
          </a:xfrm>
          <a:custGeom>
            <a:avLst/>
            <a:gdLst/>
            <a:ahLst/>
            <a:cxnLst/>
            <a:rect l="0" t="0" r="0" b="0"/>
            <a:pathLst>
              <a:path w="241103" h="196417">
                <a:moveTo>
                  <a:pt x="8930" y="151804"/>
                </a:moveTo>
                <a:lnTo>
                  <a:pt x="369" y="151804"/>
                </a:lnTo>
                <a:lnTo>
                  <a:pt x="0" y="195035"/>
                </a:lnTo>
                <a:lnTo>
                  <a:pt x="993" y="195508"/>
                </a:lnTo>
                <a:lnTo>
                  <a:pt x="13303" y="196416"/>
                </a:lnTo>
                <a:lnTo>
                  <a:pt x="18480" y="193791"/>
                </a:lnTo>
                <a:lnTo>
                  <a:pt x="21249" y="191701"/>
                </a:lnTo>
                <a:lnTo>
                  <a:pt x="38420" y="171292"/>
                </a:lnTo>
                <a:lnTo>
                  <a:pt x="82290" y="131754"/>
                </a:lnTo>
                <a:lnTo>
                  <a:pt x="126426" y="87863"/>
                </a:lnTo>
                <a:lnTo>
                  <a:pt x="162998" y="57447"/>
                </a:lnTo>
                <a:lnTo>
                  <a:pt x="199880" y="24518"/>
                </a:lnTo>
                <a:lnTo>
                  <a:pt x="24110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10"/>
          <p:cNvSpPr/>
          <p:nvPr/>
        </p:nvSpPr>
        <p:spPr>
          <a:xfrm>
            <a:off x="7125891" y="1866305"/>
            <a:ext cx="357188" cy="212917"/>
          </a:xfrm>
          <a:custGeom>
            <a:avLst/>
            <a:gdLst/>
            <a:ahLst/>
            <a:cxnLst/>
            <a:rect l="0" t="0" r="0" b="0"/>
            <a:pathLst>
              <a:path w="357188" h="212917">
                <a:moveTo>
                  <a:pt x="0" y="142875"/>
                </a:moveTo>
                <a:lnTo>
                  <a:pt x="0" y="147615"/>
                </a:lnTo>
                <a:lnTo>
                  <a:pt x="2645" y="152588"/>
                </a:lnTo>
                <a:lnTo>
                  <a:pt x="6136" y="158106"/>
                </a:lnTo>
                <a:lnTo>
                  <a:pt x="8377" y="169733"/>
                </a:lnTo>
                <a:lnTo>
                  <a:pt x="8919" y="199430"/>
                </a:lnTo>
                <a:lnTo>
                  <a:pt x="9915" y="201415"/>
                </a:lnTo>
                <a:lnTo>
                  <a:pt x="11570" y="202737"/>
                </a:lnTo>
                <a:lnTo>
                  <a:pt x="16056" y="205199"/>
                </a:lnTo>
                <a:lnTo>
                  <a:pt x="24159" y="211171"/>
                </a:lnTo>
                <a:lnTo>
                  <a:pt x="29920" y="212916"/>
                </a:lnTo>
                <a:lnTo>
                  <a:pt x="38433" y="211046"/>
                </a:lnTo>
                <a:lnTo>
                  <a:pt x="81388" y="186452"/>
                </a:lnTo>
                <a:lnTo>
                  <a:pt x="121028" y="158759"/>
                </a:lnTo>
                <a:lnTo>
                  <a:pt x="164844" y="133360"/>
                </a:lnTo>
                <a:lnTo>
                  <a:pt x="193240" y="114703"/>
                </a:lnTo>
                <a:lnTo>
                  <a:pt x="230030" y="89367"/>
                </a:lnTo>
                <a:lnTo>
                  <a:pt x="272416" y="59578"/>
                </a:lnTo>
                <a:lnTo>
                  <a:pt x="300673" y="39719"/>
                </a:lnTo>
                <a:lnTo>
                  <a:pt x="340442" y="11768"/>
                </a:lnTo>
                <a:lnTo>
                  <a:pt x="35718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1"/>
          <p:cNvSpPr/>
          <p:nvPr/>
        </p:nvSpPr>
        <p:spPr>
          <a:xfrm>
            <a:off x="2379162" y="2178844"/>
            <a:ext cx="389042" cy="292383"/>
          </a:xfrm>
          <a:custGeom>
            <a:avLst/>
            <a:gdLst/>
            <a:ahLst/>
            <a:cxnLst/>
            <a:rect l="0" t="0" r="0" b="0"/>
            <a:pathLst>
              <a:path w="389042" h="292383">
                <a:moveTo>
                  <a:pt x="49713" y="80367"/>
                </a:moveTo>
                <a:lnTo>
                  <a:pt x="36044" y="80367"/>
                </a:lnTo>
                <a:lnTo>
                  <a:pt x="34647" y="81359"/>
                </a:lnTo>
                <a:lnTo>
                  <a:pt x="33716" y="83013"/>
                </a:lnTo>
                <a:lnTo>
                  <a:pt x="32222" y="92796"/>
                </a:lnTo>
                <a:lnTo>
                  <a:pt x="30934" y="105275"/>
                </a:lnTo>
                <a:lnTo>
                  <a:pt x="24800" y="125820"/>
                </a:lnTo>
                <a:lnTo>
                  <a:pt x="20834" y="143113"/>
                </a:lnTo>
                <a:lnTo>
                  <a:pt x="17034" y="155879"/>
                </a:lnTo>
                <a:lnTo>
                  <a:pt x="8124" y="199603"/>
                </a:lnTo>
                <a:lnTo>
                  <a:pt x="4341" y="243179"/>
                </a:lnTo>
                <a:lnTo>
                  <a:pt x="0" y="261671"/>
                </a:lnTo>
                <a:lnTo>
                  <a:pt x="4202" y="286927"/>
                </a:lnTo>
                <a:lnTo>
                  <a:pt x="5482" y="289511"/>
                </a:lnTo>
                <a:lnTo>
                  <a:pt x="7327" y="291234"/>
                </a:lnTo>
                <a:lnTo>
                  <a:pt x="9549" y="292382"/>
                </a:lnTo>
                <a:lnTo>
                  <a:pt x="17311" y="291013"/>
                </a:lnTo>
                <a:lnTo>
                  <a:pt x="60601" y="268888"/>
                </a:lnTo>
                <a:lnTo>
                  <a:pt x="95740" y="238542"/>
                </a:lnTo>
                <a:lnTo>
                  <a:pt x="139870" y="195359"/>
                </a:lnTo>
                <a:lnTo>
                  <a:pt x="177629" y="160410"/>
                </a:lnTo>
                <a:lnTo>
                  <a:pt x="212729" y="131817"/>
                </a:lnTo>
                <a:lnTo>
                  <a:pt x="238758" y="111690"/>
                </a:lnTo>
                <a:lnTo>
                  <a:pt x="268016" y="89343"/>
                </a:lnTo>
                <a:lnTo>
                  <a:pt x="294467" y="69484"/>
                </a:lnTo>
                <a:lnTo>
                  <a:pt x="319047" y="51283"/>
                </a:lnTo>
                <a:lnTo>
                  <a:pt x="357932" y="22792"/>
                </a:lnTo>
                <a:lnTo>
                  <a:pt x="38904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2"/>
          <p:cNvSpPr/>
          <p:nvPr/>
        </p:nvSpPr>
        <p:spPr>
          <a:xfrm>
            <a:off x="4786313" y="2214563"/>
            <a:ext cx="410766" cy="177231"/>
          </a:xfrm>
          <a:custGeom>
            <a:avLst/>
            <a:gdLst/>
            <a:ahLst/>
            <a:cxnLst/>
            <a:rect l="0" t="0" r="0" b="0"/>
            <a:pathLst>
              <a:path w="410766" h="177231">
                <a:moveTo>
                  <a:pt x="0" y="116085"/>
                </a:moveTo>
                <a:lnTo>
                  <a:pt x="0" y="123774"/>
                </a:lnTo>
                <a:lnTo>
                  <a:pt x="992" y="124188"/>
                </a:lnTo>
                <a:lnTo>
                  <a:pt x="7688" y="124906"/>
                </a:lnTo>
                <a:lnTo>
                  <a:pt x="8377" y="127612"/>
                </a:lnTo>
                <a:lnTo>
                  <a:pt x="8821" y="132694"/>
                </a:lnTo>
                <a:lnTo>
                  <a:pt x="11526" y="133389"/>
                </a:lnTo>
                <a:lnTo>
                  <a:pt x="13637" y="133574"/>
                </a:lnTo>
                <a:lnTo>
                  <a:pt x="15044" y="134690"/>
                </a:lnTo>
                <a:lnTo>
                  <a:pt x="24762" y="152022"/>
                </a:lnTo>
                <a:lnTo>
                  <a:pt x="25437" y="154926"/>
                </a:lnTo>
                <a:lnTo>
                  <a:pt x="26880" y="156862"/>
                </a:lnTo>
                <a:lnTo>
                  <a:pt x="28834" y="158153"/>
                </a:lnTo>
                <a:lnTo>
                  <a:pt x="33651" y="160579"/>
                </a:lnTo>
                <a:lnTo>
                  <a:pt x="39099" y="164964"/>
                </a:lnTo>
                <a:lnTo>
                  <a:pt x="47473" y="167575"/>
                </a:lnTo>
                <a:lnTo>
                  <a:pt x="56818" y="169728"/>
                </a:lnTo>
                <a:lnTo>
                  <a:pt x="68649" y="175525"/>
                </a:lnTo>
                <a:lnTo>
                  <a:pt x="78797" y="177230"/>
                </a:lnTo>
                <a:lnTo>
                  <a:pt x="117054" y="168700"/>
                </a:lnTo>
                <a:lnTo>
                  <a:pt x="151996" y="152827"/>
                </a:lnTo>
                <a:lnTo>
                  <a:pt x="195682" y="129590"/>
                </a:lnTo>
                <a:lnTo>
                  <a:pt x="222568" y="114150"/>
                </a:lnTo>
                <a:lnTo>
                  <a:pt x="266929" y="86782"/>
                </a:lnTo>
                <a:lnTo>
                  <a:pt x="294039" y="69761"/>
                </a:lnTo>
                <a:lnTo>
                  <a:pt x="319058" y="54445"/>
                </a:lnTo>
                <a:lnTo>
                  <a:pt x="342681" y="40265"/>
                </a:lnTo>
                <a:lnTo>
                  <a:pt x="380505" y="17895"/>
                </a:lnTo>
                <a:lnTo>
                  <a:pt x="41076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Many Forms of Satire…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97891"/>
            <a:ext cx="587871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2640445" cy="391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79" y="706629"/>
            <a:ext cx="2306187" cy="3288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85800"/>
            <a:ext cx="2217420" cy="330958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00663"/>
            <a:ext cx="4434840" cy="3267777"/>
          </a:xfrm>
        </p:spPr>
      </p:pic>
    </p:spTree>
    <p:extLst>
      <p:ext uri="{BB962C8B-B14F-4D97-AF65-F5344CB8AC3E}">
        <p14:creationId xmlns:p14="http://schemas.microsoft.com/office/powerpoint/2010/main" val="20514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994"/>
            <a:ext cx="3276600" cy="4524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101225" cy="4711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04" y="1219200"/>
            <a:ext cx="2756071" cy="3239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31523"/>
            <a:ext cx="3962400" cy="2217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18206"/>
            <a:ext cx="4457700" cy="2815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144"/>
            <a:ext cx="3070975" cy="2063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5204"/>
            <a:ext cx="3276600" cy="24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 / Exaggeration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enlarge, increase, or represent something beyond normal bounds so that it becomes ridiculous and its faults can be seen.</a:t>
            </a:r>
          </a:p>
          <a:p>
            <a:r>
              <a:rPr lang="en-US" dirty="0" smtClean="0"/>
              <a:t>Focuses </a:t>
            </a:r>
            <a:r>
              <a:rPr lang="en-US" dirty="0"/>
              <a:t>on a specific quality and extends that beyond reality.  A weakness is exposed and made to seem bigger than it is.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4876801" cy="524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600200"/>
            <a:ext cx="3276599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 / Exaggeration, cont’d…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Hyperbole</a:t>
            </a:r>
            <a:r>
              <a:rPr lang="en-US" sz="2800" dirty="0" smtClean="0"/>
              <a:t> – character </a:t>
            </a:r>
            <a:r>
              <a:rPr lang="en-US" sz="2800" dirty="0"/>
              <a:t>stereotypes, political and entertainment </a:t>
            </a:r>
            <a:r>
              <a:rPr lang="en-US" sz="2800" dirty="0" smtClean="0"/>
              <a:t>caricatures.</a:t>
            </a:r>
            <a:endParaRPr lang="en-US" sz="2800" dirty="0"/>
          </a:p>
          <a:p>
            <a:r>
              <a:rPr lang="en-US" sz="3200" b="1" dirty="0" smtClean="0"/>
              <a:t>Understatement </a:t>
            </a:r>
            <a:r>
              <a:rPr lang="en-US" sz="3200" b="1" dirty="0"/>
              <a:t>/ </a:t>
            </a:r>
            <a:r>
              <a:rPr lang="en-US" sz="3200" b="1" dirty="0" smtClean="0"/>
              <a:t>Downplay </a:t>
            </a:r>
            <a:r>
              <a:rPr lang="en-US" sz="2800" dirty="0" smtClean="0"/>
              <a:t>– minimize </a:t>
            </a:r>
            <a:r>
              <a:rPr lang="en-US" sz="2800" dirty="0"/>
              <a:t>the significance or importance of something to show how it is treated as something less important than it really is.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1139"/>
            <a:ext cx="3429000" cy="498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1501139"/>
            <a:ext cx="5414548" cy="498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Incongruity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present things that are out of place or are absurd in relation to its surroundings.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40709"/>
            <a:ext cx="777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present the opposite of the normal order (e.g. the order of events, hierarchical order).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86891"/>
            <a:ext cx="3352800" cy="411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83873"/>
            <a:ext cx="3479473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imitate the techniques and/or style of some person, place, or thing.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6199"/>
            <a:ext cx="4218080" cy="332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1181</TotalTime>
  <Words>415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What is Satire?</vt:lpstr>
      <vt:lpstr>Satire (noun):</vt:lpstr>
      <vt:lpstr>The Many Forms of Satire…</vt:lpstr>
      <vt:lpstr>PowerPoint Presentation</vt:lpstr>
      <vt:lpstr>Distortion / Exaggeration</vt:lpstr>
      <vt:lpstr>Distortion / Exaggeration, cont’d… </vt:lpstr>
      <vt:lpstr>Incongruity</vt:lpstr>
      <vt:lpstr>Reversal</vt:lpstr>
      <vt:lpstr>Parody</vt:lpstr>
      <vt:lpstr>Parody, continued…</vt:lpstr>
      <vt:lpstr>Irony</vt:lpstr>
      <vt:lpstr>PowerPoint Presentation</vt:lpstr>
      <vt:lpstr>PowerPoint Presentation</vt:lpstr>
      <vt:lpstr>Questions to ask yourself in understanding and analyzing satire…</vt:lpstr>
      <vt:lpstr>The Onion Article Response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Satire?</dc:title>
  <dc:creator>User</dc:creator>
  <cp:lastModifiedBy>User</cp:lastModifiedBy>
  <cp:revision>26</cp:revision>
  <dcterms:created xsi:type="dcterms:W3CDTF">2015-03-31T13:49:51Z</dcterms:created>
  <dcterms:modified xsi:type="dcterms:W3CDTF">2017-01-10T22:03:03Z</dcterms:modified>
</cp:coreProperties>
</file>