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57" r:id="rId4"/>
    <p:sldId id="258"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212D309-13A2-4A4E-935D-9B8C6FDF2653}" type="datetimeFigureOut">
              <a:rPr lang="en-US" smtClean="0"/>
              <a:t>1/31/2017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10D2B92-8372-4873-9FE5-D618241D6E1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12D309-13A2-4A4E-935D-9B8C6FDF2653}" type="datetimeFigureOut">
              <a:rPr lang="en-US" smtClean="0"/>
              <a:t>1/31/2017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0D2B92-8372-4873-9FE5-D618241D6E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212D309-13A2-4A4E-935D-9B8C6FDF2653}" type="datetimeFigureOut">
              <a:rPr lang="en-US" smtClean="0"/>
              <a:t>1/31/2017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10D2B92-8372-4873-9FE5-D618241D6E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12D309-13A2-4A4E-935D-9B8C6FDF2653}" type="datetimeFigureOut">
              <a:rPr lang="en-US" smtClean="0"/>
              <a:t>1/31/2017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0D2B92-8372-4873-9FE5-D618241D6E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212D309-13A2-4A4E-935D-9B8C6FDF2653}" type="datetimeFigureOut">
              <a:rPr lang="en-US" smtClean="0"/>
              <a:t>1/31/2017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10D2B92-8372-4873-9FE5-D618241D6E1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12D309-13A2-4A4E-935D-9B8C6FDF2653}" type="datetimeFigureOut">
              <a:rPr lang="en-US" smtClean="0"/>
              <a:t>1/31/2017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0D2B92-8372-4873-9FE5-D618241D6E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212D309-13A2-4A4E-935D-9B8C6FDF2653}" type="datetimeFigureOut">
              <a:rPr lang="en-US" smtClean="0"/>
              <a:t>1/31/2017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10D2B92-8372-4873-9FE5-D618241D6E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212D309-13A2-4A4E-935D-9B8C6FDF2653}" type="datetimeFigureOut">
              <a:rPr lang="en-US" smtClean="0"/>
              <a:t>1/31/2017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10D2B92-8372-4873-9FE5-D618241D6E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212D309-13A2-4A4E-935D-9B8C6FDF2653}" type="datetimeFigureOut">
              <a:rPr lang="en-US" smtClean="0"/>
              <a:t>1/31/2017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10D2B92-8372-4873-9FE5-D618241D6E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12D309-13A2-4A4E-935D-9B8C6FDF2653}" type="datetimeFigureOut">
              <a:rPr lang="en-US" smtClean="0"/>
              <a:t>1/31/2017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0D2B92-8372-4873-9FE5-D618241D6E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212D309-13A2-4A4E-935D-9B8C6FDF2653}" type="datetimeFigureOut">
              <a:rPr lang="en-US" smtClean="0"/>
              <a:t>1/31/2017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0D2B92-8372-4873-9FE5-D618241D6E1A}"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212D309-13A2-4A4E-935D-9B8C6FDF2653}" type="datetimeFigureOut">
              <a:rPr lang="en-US" smtClean="0"/>
              <a:t>1/31/2017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10D2B92-8372-4873-9FE5-D618241D6E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676400"/>
            <a:ext cx="5486400" cy="1591236"/>
          </a:xfrm>
        </p:spPr>
        <p:txBody>
          <a:bodyPr>
            <a:noAutofit/>
          </a:bodyPr>
          <a:lstStyle/>
          <a:p>
            <a:pPr algn="l"/>
            <a:r>
              <a:rPr lang="en-US" b="1" dirty="0" smtClean="0"/>
              <a:t>Critically Reviewing Art</a:t>
            </a:r>
            <a:endParaRPr lang="en-US" b="1" dirty="0"/>
          </a:p>
        </p:txBody>
      </p:sp>
      <p:sp>
        <p:nvSpPr>
          <p:cNvPr id="3" name="Subtitle 2"/>
          <p:cNvSpPr>
            <a:spLocks noGrp="1"/>
          </p:cNvSpPr>
          <p:nvPr>
            <p:ph type="subTitle" idx="1"/>
          </p:nvPr>
        </p:nvSpPr>
        <p:spPr/>
        <p:txBody>
          <a:bodyPr/>
          <a:lstStyle/>
          <a:p>
            <a:pPr algn="l"/>
            <a:r>
              <a:rPr lang="en-US" b="1" dirty="0" smtClean="0"/>
              <a:t>Please copy into the Writing Assignments section of your notebook.</a:t>
            </a:r>
            <a:endParaRPr lang="en-US" b="1" dirty="0"/>
          </a:p>
        </p:txBody>
      </p:sp>
    </p:spTree>
    <p:extLst>
      <p:ext uri="{BB962C8B-B14F-4D97-AF65-F5344CB8AC3E}">
        <p14:creationId xmlns:p14="http://schemas.microsoft.com/office/powerpoint/2010/main" val="262784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77216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30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6629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948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own…</a:t>
            </a:r>
            <a:endParaRPr lang="en-US" dirty="0"/>
          </a:p>
        </p:txBody>
      </p:sp>
      <p:sp>
        <p:nvSpPr>
          <p:cNvPr id="3" name="Content Placeholder 2"/>
          <p:cNvSpPr>
            <a:spLocks noGrp="1"/>
          </p:cNvSpPr>
          <p:nvPr>
            <p:ph idx="1"/>
          </p:nvPr>
        </p:nvSpPr>
        <p:spPr>
          <a:xfrm>
            <a:off x="457200" y="1609416"/>
            <a:ext cx="7239000" cy="5019984"/>
          </a:xfrm>
        </p:spPr>
        <p:txBody>
          <a:bodyPr>
            <a:normAutofit fontScale="85000" lnSpcReduction="10000"/>
          </a:bodyPr>
          <a:lstStyle/>
          <a:p>
            <a:r>
              <a:rPr lang="en-US" dirty="0" smtClean="0"/>
              <a:t>Find two (2) other pieces of street art (this is an opportunity to use your phone) and answer the three (3) guiding questions for each piece.  Try to find pieces that attempt to make a statement!</a:t>
            </a:r>
          </a:p>
          <a:p>
            <a:pPr lvl="1"/>
            <a:r>
              <a:rPr lang="en-US" sz="2800" b="1" i="1" dirty="0">
                <a:solidFill>
                  <a:srgbClr val="7030A0"/>
                </a:solidFill>
              </a:rPr>
              <a:t>What is the artist trying to do/say?</a:t>
            </a:r>
          </a:p>
          <a:p>
            <a:pPr lvl="2"/>
            <a:r>
              <a:rPr lang="en-US" sz="2500" b="1" dirty="0"/>
              <a:t>Describe the statement that the artist is attempting to make.</a:t>
            </a:r>
          </a:p>
          <a:p>
            <a:pPr lvl="1"/>
            <a:r>
              <a:rPr lang="en-US" sz="2800" b="1" i="1" dirty="0">
                <a:solidFill>
                  <a:srgbClr val="7030A0"/>
                </a:solidFill>
              </a:rPr>
              <a:t>How well is he/she doing it?</a:t>
            </a:r>
          </a:p>
          <a:p>
            <a:pPr lvl="2"/>
            <a:r>
              <a:rPr lang="en-US" sz="2500" b="1" dirty="0"/>
              <a:t>Specifically, what are the strengths of the piece? </a:t>
            </a:r>
          </a:p>
          <a:p>
            <a:pPr lvl="2"/>
            <a:r>
              <a:rPr lang="en-US" sz="2500" b="1" dirty="0"/>
              <a:t>What are the weaknesses of the piece?  Explain.</a:t>
            </a:r>
          </a:p>
          <a:p>
            <a:pPr lvl="1"/>
            <a:r>
              <a:rPr lang="en-US" sz="2800" b="1" i="1" dirty="0">
                <a:solidFill>
                  <a:srgbClr val="7030A0"/>
                </a:solidFill>
              </a:rPr>
              <a:t>Was it worth doing and why?</a:t>
            </a:r>
          </a:p>
          <a:p>
            <a:pPr lvl="2"/>
            <a:r>
              <a:rPr lang="en-US" sz="2500" b="1" dirty="0"/>
              <a:t>Does the piece convey something worthwhile, powerful, meaningful, etc.?  Why?</a:t>
            </a:r>
          </a:p>
          <a:p>
            <a:endParaRPr lang="en-US" dirty="0" smtClean="0"/>
          </a:p>
          <a:p>
            <a:endParaRPr lang="en-US" dirty="0"/>
          </a:p>
        </p:txBody>
      </p:sp>
    </p:spTree>
    <p:extLst>
      <p:ext uri="{BB962C8B-B14F-4D97-AF65-F5344CB8AC3E}">
        <p14:creationId xmlns:p14="http://schemas.microsoft.com/office/powerpoint/2010/main" val="379412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408664"/>
          </a:xfrm>
        </p:spPr>
        <p:txBody>
          <a:bodyPr>
            <a:noAutofit/>
          </a:bodyPr>
          <a:lstStyle/>
          <a:p>
            <a:r>
              <a:rPr lang="en-US" sz="2500" b="1" dirty="0" smtClean="0"/>
              <a:t>Please copy the following questions in your notebooks.  These questions will be the lens you use to analyze each piece of art…</a:t>
            </a:r>
            <a:endParaRPr lang="en-US" sz="2500" b="1" dirty="0"/>
          </a:p>
        </p:txBody>
      </p:sp>
      <p:sp>
        <p:nvSpPr>
          <p:cNvPr id="3" name="Content Placeholder 2"/>
          <p:cNvSpPr>
            <a:spLocks noGrp="1"/>
          </p:cNvSpPr>
          <p:nvPr>
            <p:ph idx="1"/>
          </p:nvPr>
        </p:nvSpPr>
        <p:spPr>
          <a:xfrm>
            <a:off x="228600" y="2209800"/>
            <a:ext cx="7615517" cy="4381948"/>
          </a:xfrm>
        </p:spPr>
        <p:txBody>
          <a:bodyPr>
            <a:normAutofit fontScale="85000" lnSpcReduction="10000"/>
          </a:bodyPr>
          <a:lstStyle/>
          <a:p>
            <a:pPr lvl="0"/>
            <a:r>
              <a:rPr lang="en-US" sz="3200" b="1" dirty="0" smtClean="0"/>
              <a:t>Be sure to thoroughly answer each of the following questions:</a:t>
            </a:r>
          </a:p>
          <a:p>
            <a:pPr lvl="1"/>
            <a:r>
              <a:rPr lang="en-US" sz="2800" b="1" i="1" dirty="0" smtClean="0">
                <a:solidFill>
                  <a:srgbClr val="7030A0"/>
                </a:solidFill>
              </a:rPr>
              <a:t>What </a:t>
            </a:r>
            <a:r>
              <a:rPr lang="en-US" sz="2800" b="1" i="1" dirty="0">
                <a:solidFill>
                  <a:srgbClr val="7030A0"/>
                </a:solidFill>
              </a:rPr>
              <a:t>is the artist </a:t>
            </a:r>
            <a:r>
              <a:rPr lang="en-US" sz="2800" b="1" i="1" dirty="0" smtClean="0">
                <a:solidFill>
                  <a:srgbClr val="7030A0"/>
                </a:solidFill>
              </a:rPr>
              <a:t>trying </a:t>
            </a:r>
            <a:r>
              <a:rPr lang="en-US" sz="2800" b="1" i="1" dirty="0">
                <a:solidFill>
                  <a:srgbClr val="7030A0"/>
                </a:solidFill>
              </a:rPr>
              <a:t>to </a:t>
            </a:r>
            <a:r>
              <a:rPr lang="en-US" sz="2800" b="1" i="1" dirty="0" smtClean="0">
                <a:solidFill>
                  <a:srgbClr val="7030A0"/>
                </a:solidFill>
              </a:rPr>
              <a:t>do/say?</a:t>
            </a:r>
          </a:p>
          <a:p>
            <a:pPr lvl="2"/>
            <a:r>
              <a:rPr lang="en-US" sz="2500" b="1" dirty="0" smtClean="0"/>
              <a:t>Describe the statement that the artist is attempting to make.</a:t>
            </a:r>
            <a:endParaRPr lang="en-US" sz="2500" b="1" dirty="0"/>
          </a:p>
          <a:p>
            <a:pPr lvl="1"/>
            <a:r>
              <a:rPr lang="en-US" sz="2800" b="1" i="1" dirty="0">
                <a:solidFill>
                  <a:srgbClr val="7030A0"/>
                </a:solidFill>
              </a:rPr>
              <a:t>How well is he/she doing </a:t>
            </a:r>
            <a:r>
              <a:rPr lang="en-US" sz="2800" b="1" i="1" dirty="0" smtClean="0">
                <a:solidFill>
                  <a:srgbClr val="7030A0"/>
                </a:solidFill>
              </a:rPr>
              <a:t>at making this statement</a:t>
            </a:r>
            <a:r>
              <a:rPr lang="en-US" sz="2800" b="1" i="1" dirty="0" smtClean="0">
                <a:solidFill>
                  <a:srgbClr val="7030A0"/>
                </a:solidFill>
              </a:rPr>
              <a:t>?</a:t>
            </a:r>
            <a:endParaRPr lang="en-US" sz="2800" b="1" i="1" dirty="0" smtClean="0">
              <a:solidFill>
                <a:srgbClr val="7030A0"/>
              </a:solidFill>
            </a:endParaRPr>
          </a:p>
          <a:p>
            <a:pPr lvl="2"/>
            <a:r>
              <a:rPr lang="en-US" sz="2500" b="1" dirty="0" smtClean="0"/>
              <a:t>Specifically, what are the strengths of the piece? </a:t>
            </a:r>
          </a:p>
          <a:p>
            <a:pPr lvl="2"/>
            <a:r>
              <a:rPr lang="en-US" sz="2500" b="1" dirty="0" smtClean="0"/>
              <a:t>What are the weaknesses of the piece?  Explain.</a:t>
            </a:r>
            <a:endParaRPr lang="en-US" sz="2500" b="1" dirty="0"/>
          </a:p>
          <a:p>
            <a:pPr lvl="1"/>
            <a:r>
              <a:rPr lang="en-US" sz="2800" b="1" i="1" dirty="0">
                <a:solidFill>
                  <a:srgbClr val="7030A0"/>
                </a:solidFill>
              </a:rPr>
              <a:t>Was it worth doing and why</a:t>
            </a:r>
            <a:r>
              <a:rPr lang="en-US" sz="2800" b="1" i="1" dirty="0" smtClean="0">
                <a:solidFill>
                  <a:srgbClr val="7030A0"/>
                </a:solidFill>
              </a:rPr>
              <a:t>?</a:t>
            </a:r>
          </a:p>
          <a:p>
            <a:pPr lvl="2"/>
            <a:r>
              <a:rPr lang="en-US" sz="2500" b="1" dirty="0" smtClean="0"/>
              <a:t>Does the piece convey something worthwhile, powerful, meaningful, etc.?  </a:t>
            </a:r>
            <a:r>
              <a:rPr lang="en-US" sz="2500" b="1" dirty="0" smtClean="0"/>
              <a:t>Why or why not?</a:t>
            </a:r>
            <a:endParaRPr lang="en-US" sz="2500" b="1" dirty="0"/>
          </a:p>
          <a:p>
            <a:endParaRPr lang="en-US" sz="3200" dirty="0"/>
          </a:p>
        </p:txBody>
      </p:sp>
    </p:spTree>
    <p:extLst>
      <p:ext uri="{BB962C8B-B14F-4D97-AF65-F5344CB8AC3E}">
        <p14:creationId xmlns:p14="http://schemas.microsoft.com/office/powerpoint/2010/main" val="3059437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Gallery Walk</a:t>
            </a:r>
            <a:endParaRPr lang="en-US" sz="5400" b="1" dirty="0"/>
          </a:p>
        </p:txBody>
      </p:sp>
      <p:sp>
        <p:nvSpPr>
          <p:cNvPr id="3" name="Content Placeholder 2"/>
          <p:cNvSpPr>
            <a:spLocks noGrp="1"/>
          </p:cNvSpPr>
          <p:nvPr>
            <p:ph idx="1"/>
          </p:nvPr>
        </p:nvSpPr>
        <p:spPr/>
        <p:txBody>
          <a:bodyPr/>
          <a:lstStyle/>
          <a:p>
            <a:r>
              <a:rPr lang="en-US" dirty="0" smtClean="0"/>
              <a:t>Conduct a gallery walk around the classroom and analyze each piece of street art.</a:t>
            </a:r>
          </a:p>
          <a:p>
            <a:r>
              <a:rPr lang="en-US" dirty="0" smtClean="0"/>
              <a:t>It might help if you use your phone to take a picture of each piece.  That way you can come back to it later… </a:t>
            </a:r>
          </a:p>
          <a:p>
            <a:r>
              <a:rPr lang="en-US" dirty="0" smtClean="0"/>
              <a:t>Keep in mind that art is essentially in the eye of the beholder.  You may interpret it differently than your neighbor.  What do you think/see when you examine this particular piece?  This is entirely your own opinion/response. </a:t>
            </a:r>
            <a:endParaRPr lang="en-US" dirty="0"/>
          </a:p>
        </p:txBody>
      </p:sp>
    </p:spTree>
    <p:extLst>
      <p:ext uri="{BB962C8B-B14F-4D97-AF65-F5344CB8AC3E}">
        <p14:creationId xmlns:p14="http://schemas.microsoft.com/office/powerpoint/2010/main" val="1400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7239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232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010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01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64008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980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7214"/>
            <a:ext cx="6248400" cy="657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484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003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5029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376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132</TotalTime>
  <Words>323</Words>
  <Application>Microsoft Office PowerPoint</Application>
  <PresentationFormat>On-screen Show (4:3)</PresentationFormat>
  <Paragraphs>24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Opulent</vt:lpstr>
      <vt:lpstr>Critically Reviewing Art</vt:lpstr>
      <vt:lpstr>Please copy the following questions in your notebooks.  These questions will be the lens you use to analyze each piece of art…</vt:lpstr>
      <vt:lpstr>Gallery Walk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your own…</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Critically Reviewing Art</dc:title>
  <dc:creator>User</dc:creator>
  <cp:lastModifiedBy>User</cp:lastModifiedBy>
  <cp:revision>10</cp:revision>
  <dcterms:created xsi:type="dcterms:W3CDTF">2016-01-22T21:01:40Z</dcterms:created>
  <dcterms:modified xsi:type="dcterms:W3CDTF">2017-01-31T15:08:18Z</dcterms:modified>
</cp:coreProperties>
</file>