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7" r:id="rId3"/>
    <p:sldId id="258" r:id="rId4"/>
    <p:sldId id="263" r:id="rId5"/>
    <p:sldId id="259" r:id="rId6"/>
    <p:sldId id="260" r:id="rId7"/>
    <p:sldId id="261" r:id="rId8"/>
    <p:sldId id="262"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89" d="100"/>
          <a:sy n="89" d="100"/>
        </p:scale>
        <p:origin x="120" y="1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smtClean="0"/>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23BFF1B-7F5C-4715-A4C7-B4843BF8D588}" type="datetimeFigureOut">
              <a:rPr lang="en-US" smtClean="0"/>
              <a:t>4/17/2017</a:t>
            </a:fld>
            <a:endParaRPr lang="en-US"/>
          </a:p>
        </p:txBody>
      </p:sp>
      <p:sp>
        <p:nvSpPr>
          <p:cNvPr id="5" name="Footer Placeholder 4"/>
          <p:cNvSpPr>
            <a:spLocks noGrp="1"/>
          </p:cNvSpPr>
          <p:nvPr>
            <p:ph type="ftr" sz="quarter" idx="11"/>
          </p:nvPr>
        </p:nvSpPr>
        <p:spPr>
          <a:xfrm>
            <a:off x="2416500" y="329307"/>
            <a:ext cx="4973915" cy="309201"/>
          </a:xfrm>
        </p:spPr>
        <p:txBody>
          <a:bodyPr/>
          <a:lstStyle/>
          <a:p>
            <a:endParaRPr lang="en-US"/>
          </a:p>
        </p:txBody>
      </p:sp>
      <p:sp>
        <p:nvSpPr>
          <p:cNvPr id="6" name="Slide Number Placeholder 5"/>
          <p:cNvSpPr>
            <a:spLocks noGrp="1"/>
          </p:cNvSpPr>
          <p:nvPr>
            <p:ph type="sldNum" sz="quarter" idx="12"/>
          </p:nvPr>
        </p:nvSpPr>
        <p:spPr>
          <a:xfrm>
            <a:off x="1437664" y="798973"/>
            <a:ext cx="811019" cy="503578"/>
          </a:xfrm>
        </p:spPr>
        <p:txBody>
          <a:bodyPr/>
          <a:lstStyle/>
          <a:p>
            <a:fld id="{7D1063D4-57E2-4701-8E96-5C3B2D175AA1}" type="slidenum">
              <a:rPr lang="en-US" smtClean="0"/>
              <a:t>‹#›</a:t>
            </a:fld>
            <a:endParaRPr lang="en-US"/>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1151445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23BFF1B-7F5C-4715-A4C7-B4843BF8D588}" type="datetimeFigureOut">
              <a:rPr lang="en-US" smtClean="0"/>
              <a:t>4/17/2017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1063D4-57E2-4701-8E96-5C3B2D175AA1}" type="slidenum">
              <a:rPr lang="en-US" smtClean="0"/>
              <a:t>‹#›</a:t>
            </a:fld>
            <a:endParaRPr lang="en-US"/>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5596182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23BFF1B-7F5C-4715-A4C7-B4843BF8D588}" type="datetimeFigureOut">
              <a:rPr lang="en-US" smtClean="0"/>
              <a:t>4/17/2017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1063D4-57E2-4701-8E96-5C3B2D175AA1}" type="slidenum">
              <a:rPr lang="en-US" smtClean="0"/>
              <a:t>‹#›</a:t>
            </a:fld>
            <a:endParaRPr lang="en-US"/>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9432875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23BFF1B-7F5C-4715-A4C7-B4843BF8D588}" type="datetimeFigureOut">
              <a:rPr lang="en-US" smtClean="0"/>
              <a:t>4/17/2017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1063D4-57E2-4701-8E96-5C3B2D175AA1}" type="slidenum">
              <a:rPr lang="en-US" smtClean="0"/>
              <a:t>‹#›</a:t>
            </a:fld>
            <a:endParaRPr lang="en-US"/>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053748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23BFF1B-7F5C-4715-A4C7-B4843BF8D588}" type="datetimeFigureOut">
              <a:rPr lang="en-US" smtClean="0"/>
              <a:t>4/17/2017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1063D4-57E2-4701-8E96-5C3B2D175AA1}" type="slidenum">
              <a:rPr lang="en-US" smtClean="0"/>
              <a:t>‹#›</a:t>
            </a:fld>
            <a:endParaRPr lang="en-US"/>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7843698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23BFF1B-7F5C-4715-A4C7-B4843BF8D588}" type="datetimeFigureOut">
              <a:rPr lang="en-US" smtClean="0"/>
              <a:t>4/17/2017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1063D4-57E2-4701-8E96-5C3B2D175AA1}" type="slidenum">
              <a:rPr lang="en-US" smtClean="0"/>
              <a:t>‹#›</a:t>
            </a:fld>
            <a:endParaRPr lang="en-US"/>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0053231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23BFF1B-7F5C-4715-A4C7-B4843BF8D588}" type="datetimeFigureOut">
              <a:rPr lang="en-US" smtClean="0"/>
              <a:t>4/17/2017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D1063D4-57E2-4701-8E96-5C3B2D175AA1}" type="slidenum">
              <a:rPr lang="en-US" smtClean="0"/>
              <a:t>‹#›</a:t>
            </a:fld>
            <a:endParaRPr lang="en-US"/>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0297516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23BFF1B-7F5C-4715-A4C7-B4843BF8D588}" type="datetimeFigureOut">
              <a:rPr lang="en-US" smtClean="0"/>
              <a:t>4/17/2017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D1063D4-57E2-4701-8E96-5C3B2D175AA1}" type="slidenum">
              <a:rPr lang="en-US" smtClean="0"/>
              <a:t>‹#›</a:t>
            </a:fld>
            <a:endParaRPr lang="en-US"/>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7962654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3BFF1B-7F5C-4715-A4C7-B4843BF8D588}" type="datetimeFigureOut">
              <a:rPr lang="en-US" smtClean="0"/>
              <a:t>4/17/2017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D1063D4-57E2-4701-8E96-5C3B2D175AA1}" type="slidenum">
              <a:rPr lang="en-US" smtClean="0"/>
              <a:t>‹#›</a:t>
            </a:fld>
            <a:endParaRPr lang="en-US"/>
          </a:p>
        </p:txBody>
      </p:sp>
    </p:spTree>
    <p:extLst>
      <p:ext uri="{BB962C8B-B14F-4D97-AF65-F5344CB8AC3E}">
        <p14:creationId xmlns:p14="http://schemas.microsoft.com/office/powerpoint/2010/main" val="32222661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smtClean="0"/>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23BFF1B-7F5C-4715-A4C7-B4843BF8D588}" type="datetimeFigureOut">
              <a:rPr lang="en-US" smtClean="0"/>
              <a:t>4/17/2017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1063D4-57E2-4701-8E96-5C3B2D175AA1}" type="slidenum">
              <a:rPr lang="en-US" smtClean="0"/>
              <a:t>‹#›</a:t>
            </a:fld>
            <a:endParaRPr lang="en-US"/>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5229390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E23BFF1B-7F5C-4715-A4C7-B4843BF8D588}" type="datetimeFigureOut">
              <a:rPr lang="en-US" smtClean="0"/>
              <a:t>4/17/2017</a:t>
            </a:fld>
            <a:endParaRPr lang="en-US"/>
          </a:p>
        </p:txBody>
      </p:sp>
      <p:sp>
        <p:nvSpPr>
          <p:cNvPr id="6" name="Footer Placeholder 5"/>
          <p:cNvSpPr>
            <a:spLocks noGrp="1"/>
          </p:cNvSpPr>
          <p:nvPr>
            <p:ph type="ftr" sz="quarter" idx="11"/>
          </p:nvPr>
        </p:nvSpPr>
        <p:spPr>
          <a:xfrm>
            <a:off x="1447382" y="318640"/>
            <a:ext cx="5541004" cy="320931"/>
          </a:xfrm>
        </p:spPr>
        <p:txBody>
          <a:bodyPr/>
          <a:lstStyle/>
          <a:p>
            <a:endParaRPr lang="en-US"/>
          </a:p>
        </p:txBody>
      </p:sp>
      <p:sp>
        <p:nvSpPr>
          <p:cNvPr id="7" name="Slide Number Placeholder 6"/>
          <p:cNvSpPr>
            <a:spLocks noGrp="1"/>
          </p:cNvSpPr>
          <p:nvPr>
            <p:ph type="sldNum" sz="quarter" idx="12"/>
          </p:nvPr>
        </p:nvSpPr>
        <p:spPr/>
        <p:txBody>
          <a:bodyPr/>
          <a:lstStyle/>
          <a:p>
            <a:fld id="{7D1063D4-57E2-4701-8E96-5C3B2D175AA1}" type="slidenum">
              <a:rPr lang="en-US" smtClean="0"/>
              <a:t>‹#›</a:t>
            </a:fld>
            <a:endParaRPr lang="en-US"/>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0290927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E23BFF1B-7F5C-4715-A4C7-B4843BF8D588}" type="datetimeFigureOut">
              <a:rPr lang="en-US" smtClean="0"/>
              <a:t>4/17/2017</a:t>
            </a:fld>
            <a:endParaRPr lang="en-US"/>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7D1063D4-57E2-4701-8E96-5C3B2D175AA1}" type="slidenum">
              <a:rPr lang="en-US" smtClean="0"/>
              <a:t>‹#›</a:t>
            </a:fld>
            <a:endParaRPr lang="en-US"/>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50520974"/>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4954" y="679724"/>
            <a:ext cx="9893149" cy="2677648"/>
          </a:xfrm>
        </p:spPr>
        <p:txBody>
          <a:bodyPr/>
          <a:lstStyle/>
          <a:p>
            <a:r>
              <a:rPr lang="en-US" sz="6600" b="1" dirty="0" smtClean="0"/>
              <a:t>Feminism vs. Misogyny </a:t>
            </a:r>
            <a:endParaRPr lang="en-US" sz="6600" b="1" dirty="0"/>
          </a:p>
        </p:txBody>
      </p:sp>
      <p:sp>
        <p:nvSpPr>
          <p:cNvPr id="3" name="Subtitle 2"/>
          <p:cNvSpPr>
            <a:spLocks noGrp="1"/>
          </p:cNvSpPr>
          <p:nvPr>
            <p:ph type="subTitle" idx="1"/>
          </p:nvPr>
        </p:nvSpPr>
        <p:spPr>
          <a:xfrm>
            <a:off x="1154954" y="3744646"/>
            <a:ext cx="8637072" cy="977621"/>
          </a:xfrm>
        </p:spPr>
        <p:txBody>
          <a:bodyPr>
            <a:normAutofit fontScale="92500" lnSpcReduction="10000"/>
          </a:bodyPr>
          <a:lstStyle/>
          <a:p>
            <a:r>
              <a:rPr lang="en-US" sz="2400" b="1" dirty="0" smtClean="0"/>
              <a:t>Please copy into the Class Notes section of your notebook.</a:t>
            </a:r>
            <a:endParaRPr lang="en-US" sz="2400" b="1" dirty="0"/>
          </a:p>
        </p:txBody>
      </p:sp>
    </p:spTree>
    <p:extLst>
      <p:ext uri="{BB962C8B-B14F-4D97-AF65-F5344CB8AC3E}">
        <p14:creationId xmlns:p14="http://schemas.microsoft.com/office/powerpoint/2010/main" val="38238512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b="1" dirty="0" smtClean="0"/>
              <a:t>What is feminism?  </a:t>
            </a:r>
            <a:endParaRPr lang="en-US" sz="4400" b="1"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767541045"/>
              </p:ext>
            </p:extLst>
          </p:nvPr>
        </p:nvGraphicFramePr>
        <p:xfrm>
          <a:off x="1187450" y="2549561"/>
          <a:ext cx="8761413" cy="2409713"/>
        </p:xfrm>
        <a:graphic>
          <a:graphicData uri="http://schemas.openxmlformats.org/drawingml/2006/table">
            <a:tbl>
              <a:tblPr/>
              <a:tblGrid>
                <a:gridCol w="3602089">
                  <a:extLst>
                    <a:ext uri="{9D8B030D-6E8A-4147-A177-3AD203B41FA5}">
                      <a16:colId xmlns:a16="http://schemas.microsoft.com/office/drawing/2014/main" val="1224509333"/>
                    </a:ext>
                  </a:extLst>
                </a:gridCol>
                <a:gridCol w="5159324">
                  <a:extLst>
                    <a:ext uri="{9D8B030D-6E8A-4147-A177-3AD203B41FA5}">
                      <a16:colId xmlns:a16="http://schemas.microsoft.com/office/drawing/2014/main" val="2324216358"/>
                    </a:ext>
                  </a:extLst>
                </a:gridCol>
              </a:tblGrid>
              <a:tr h="2409713">
                <a:tc>
                  <a:txBody>
                    <a:bodyPr/>
                    <a:lstStyle/>
                    <a:p>
                      <a:pPr fontAlgn="t"/>
                      <a:r>
                        <a:rPr lang="en-US" sz="2800" i="1" dirty="0" smtClean="0">
                          <a:effectLst/>
                        </a:rPr>
                        <a:t>The advocacy of women’s rights on the basis of the equality of the sexes.</a:t>
                      </a:r>
                      <a:endParaRPr lang="en-US" sz="2800" i="1" dirty="0">
                        <a:effectLst/>
                      </a:endParaRPr>
                    </a:p>
                  </a:txBody>
                  <a:tcPr marR="28575">
                    <a:lnL>
                      <a:noFill/>
                    </a:lnL>
                    <a:lnR>
                      <a:noFill/>
                    </a:lnR>
                    <a:lnT>
                      <a:noFill/>
                    </a:lnT>
                    <a:lnB>
                      <a:noFill/>
                    </a:lnB>
                  </a:tcPr>
                </a:tc>
                <a:tc>
                  <a:txBody>
                    <a:bodyPr/>
                    <a:lstStyle/>
                    <a:p>
                      <a:r>
                        <a:rPr lang="en-US" b="1" dirty="0" smtClean="0">
                          <a:solidFill>
                            <a:schemeClr val="tx1"/>
                          </a:solidFill>
                          <a:effectLst/>
                        </a:rPr>
                        <a:t>Synonyms:  </a:t>
                      </a:r>
                      <a:r>
                        <a:rPr lang="en-US" sz="1800" b="1" i="0" kern="1200" dirty="0" smtClean="0">
                          <a:solidFill>
                            <a:schemeClr val="tx1"/>
                          </a:solidFill>
                          <a:effectLst/>
                          <a:latin typeface="+mn-lt"/>
                          <a:ea typeface="+mn-ea"/>
                          <a:cs typeface="+mn-cs"/>
                        </a:rPr>
                        <a:t>the women's movement, the feminist movement, </a:t>
                      </a:r>
                      <a:r>
                        <a:rPr lang="en-US" sz="1800" b="1" i="0" u="none" strike="noStrike" kern="1200" dirty="0" smtClean="0">
                          <a:solidFill>
                            <a:schemeClr val="tx1"/>
                          </a:solidFill>
                          <a:effectLst/>
                          <a:latin typeface="+mn-lt"/>
                          <a:ea typeface="+mn-ea"/>
                          <a:cs typeface="+mn-cs"/>
                        </a:rPr>
                        <a:t>women's liberation,</a:t>
                      </a:r>
                      <a:r>
                        <a:rPr lang="en-US" sz="1800" b="1" i="0" kern="1200" dirty="0" smtClean="0">
                          <a:solidFill>
                            <a:schemeClr val="tx1"/>
                          </a:solidFill>
                          <a:effectLst/>
                          <a:latin typeface="+mn-lt"/>
                          <a:ea typeface="+mn-ea"/>
                          <a:cs typeface="+mn-cs"/>
                        </a:rPr>
                        <a:t> female emancipation, </a:t>
                      </a:r>
                      <a:r>
                        <a:rPr lang="en-US" sz="1800" b="1" i="0" u="none" strike="noStrike" kern="1200" dirty="0" smtClean="0">
                          <a:solidFill>
                            <a:schemeClr val="tx1"/>
                          </a:solidFill>
                          <a:effectLst/>
                          <a:latin typeface="+mn-lt"/>
                          <a:ea typeface="+mn-ea"/>
                          <a:cs typeface="+mn-cs"/>
                        </a:rPr>
                        <a:t>women's rights,</a:t>
                      </a:r>
                      <a:r>
                        <a:rPr lang="en-US" sz="1800" b="1" i="0" u="none" strike="noStrike" kern="1200" baseline="0" dirty="0" smtClean="0">
                          <a:solidFill>
                            <a:schemeClr val="tx1"/>
                          </a:solidFill>
                          <a:effectLst/>
                          <a:latin typeface="+mn-lt"/>
                          <a:ea typeface="+mn-ea"/>
                          <a:cs typeface="+mn-cs"/>
                        </a:rPr>
                        <a:t> etc.</a:t>
                      </a:r>
                      <a:endParaRPr lang="en-US" b="1" dirty="0">
                        <a:solidFill>
                          <a:srgbClr val="878787"/>
                        </a:solidFill>
                        <a:effectLst/>
                      </a:endParaRPr>
                    </a:p>
                  </a:txBody>
                  <a:tcPr anchor="ctr">
                    <a:lnL>
                      <a:noFill/>
                    </a:lnL>
                    <a:lnR>
                      <a:noFill/>
                    </a:lnR>
                    <a:lnT>
                      <a:noFill/>
                    </a:lnT>
                    <a:lnB>
                      <a:noFill/>
                    </a:lnB>
                  </a:tcPr>
                </a:tc>
                <a:extLst>
                  <a:ext uri="{0D108BD9-81ED-4DB2-BD59-A6C34878D82A}">
                    <a16:rowId xmlns:a16="http://schemas.microsoft.com/office/drawing/2014/main" val="3565070089"/>
                  </a:ext>
                </a:extLst>
              </a:tr>
            </a:tbl>
          </a:graphicData>
        </a:graphic>
      </p:graphicFrame>
    </p:spTree>
    <p:extLst>
      <p:ext uri="{BB962C8B-B14F-4D97-AF65-F5344CB8AC3E}">
        <p14:creationId xmlns:p14="http://schemas.microsoft.com/office/powerpoint/2010/main" val="30422839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does a </a:t>
            </a:r>
            <a:r>
              <a:rPr lang="en-US" i="1" dirty="0" smtClean="0"/>
              <a:t>Feminist </a:t>
            </a:r>
            <a:r>
              <a:rPr lang="en-US" dirty="0" smtClean="0"/>
              <a:t>look like in today’s society?</a:t>
            </a:r>
            <a:endParaRPr lang="en-US" dirty="0"/>
          </a:p>
        </p:txBody>
      </p:sp>
      <p:sp>
        <p:nvSpPr>
          <p:cNvPr id="5" name="Content Placeholder 4"/>
          <p:cNvSpPr>
            <a:spLocks noGrp="1"/>
          </p:cNvSpPr>
          <p:nvPr>
            <p:ph idx="1"/>
          </p:nvPr>
        </p:nvSpPr>
        <p:spPr>
          <a:xfrm>
            <a:off x="1451579" y="2015732"/>
            <a:ext cx="9603275" cy="3976277"/>
          </a:xfrm>
        </p:spPr>
        <p:txBody>
          <a:bodyPr/>
          <a:lstStyle/>
          <a:p>
            <a:r>
              <a:rPr lang="en-US" dirty="0" smtClean="0"/>
              <a:t>Write down some examples of feminist </a:t>
            </a:r>
            <a:r>
              <a:rPr lang="en-US" sz="2400" b="1" dirty="0" smtClean="0"/>
              <a:t>actions</a:t>
            </a:r>
            <a:r>
              <a:rPr lang="en-US" dirty="0" smtClean="0"/>
              <a:t>, </a:t>
            </a:r>
            <a:r>
              <a:rPr lang="en-US" sz="2400" b="1" dirty="0" smtClean="0"/>
              <a:t>attitudes</a:t>
            </a:r>
            <a:r>
              <a:rPr lang="en-US" dirty="0" smtClean="0"/>
              <a:t>, and </a:t>
            </a:r>
            <a:r>
              <a:rPr lang="en-US" sz="2400" b="1" dirty="0" smtClean="0"/>
              <a:t>behaviors</a:t>
            </a:r>
            <a:r>
              <a:rPr lang="en-US" dirty="0" smtClean="0"/>
              <a:t> in society today…  Write as many as you can think of…</a:t>
            </a:r>
          </a:p>
          <a:p>
            <a:endParaRPr lang="en-US" dirty="0"/>
          </a:p>
          <a:p>
            <a:endParaRPr lang="en-US" dirty="0" smtClean="0"/>
          </a:p>
          <a:p>
            <a:endParaRPr lang="en-US" dirty="0"/>
          </a:p>
          <a:p>
            <a:r>
              <a:rPr lang="en-US" dirty="0"/>
              <a:t>Not to be confused with “man-hating…”</a:t>
            </a:r>
          </a:p>
          <a:p>
            <a:pPr lvl="1"/>
            <a:r>
              <a:rPr lang="en-US" dirty="0" smtClean="0"/>
              <a:t>What is the difference between feminism and man-hating?  Why do you think that the two tend to get mistaken? </a:t>
            </a:r>
            <a:endParaRPr lang="en-US" dirty="0"/>
          </a:p>
        </p:txBody>
      </p:sp>
    </p:spTree>
    <p:extLst>
      <p:ext uri="{BB962C8B-B14F-4D97-AF65-F5344CB8AC3E}">
        <p14:creationId xmlns:p14="http://schemas.microsoft.com/office/powerpoint/2010/main" val="17622384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4" end="4"/>
                                            </p:txEl>
                                          </p:spTgt>
                                        </p:tgtEl>
                                        <p:attrNameLst>
                                          <p:attrName>style.visibility</p:attrName>
                                        </p:attrNameLst>
                                      </p:cBhvr>
                                      <p:to>
                                        <p:strVal val="visible"/>
                                      </p:to>
                                    </p:set>
                                    <p:anim calcmode="lin" valueType="num">
                                      <p:cBhvr additive="base">
                                        <p:cTn id="7"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5" end="5"/>
                                            </p:txEl>
                                          </p:spTgt>
                                        </p:tgtEl>
                                        <p:attrNameLst>
                                          <p:attrName>style.visibility</p:attrName>
                                        </p:attrNameLst>
                                      </p:cBhvr>
                                      <p:to>
                                        <p:strVal val="visible"/>
                                      </p:to>
                                    </p:set>
                                    <p:anim calcmode="lin" valueType="num">
                                      <p:cBhvr additive="base">
                                        <p:cTn id="13"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763793" y="2015732"/>
            <a:ext cx="10553252" cy="3450613"/>
          </a:xfrm>
        </p:spPr>
        <p:txBody>
          <a:bodyPr>
            <a:normAutofit/>
          </a:bodyPr>
          <a:lstStyle/>
          <a:p>
            <a:r>
              <a:rPr lang="en-US" sz="3600" dirty="0" smtClean="0"/>
              <a:t>Looking at the criteria we have established, would you classify Katherine as a </a:t>
            </a:r>
            <a:r>
              <a:rPr lang="en-US" sz="4000" b="1" dirty="0" smtClean="0"/>
              <a:t>feminist</a:t>
            </a:r>
            <a:r>
              <a:rPr lang="en-US" sz="3600" dirty="0" smtClean="0"/>
              <a:t>?  Why or why not?</a:t>
            </a:r>
            <a:endParaRPr lang="en-US" sz="3600" dirty="0"/>
          </a:p>
        </p:txBody>
      </p:sp>
    </p:spTree>
    <p:extLst>
      <p:ext uri="{BB962C8B-B14F-4D97-AF65-F5344CB8AC3E}">
        <p14:creationId xmlns:p14="http://schemas.microsoft.com/office/powerpoint/2010/main" val="8245964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b="1" dirty="0" smtClean="0"/>
              <a:t>Misogyny</a:t>
            </a:r>
            <a:endParaRPr lang="en-US" sz="4400" b="1" dirty="0"/>
          </a:p>
        </p:txBody>
      </p:sp>
      <p:sp>
        <p:nvSpPr>
          <p:cNvPr id="3" name="Content Placeholder 2"/>
          <p:cNvSpPr>
            <a:spLocks noGrp="1"/>
          </p:cNvSpPr>
          <p:nvPr>
            <p:ph idx="1"/>
          </p:nvPr>
        </p:nvSpPr>
        <p:spPr/>
        <p:txBody>
          <a:bodyPr>
            <a:normAutofit/>
          </a:bodyPr>
          <a:lstStyle/>
          <a:p>
            <a:r>
              <a:rPr lang="en-US" sz="2400" dirty="0" smtClean="0"/>
              <a:t>The dislike </a:t>
            </a:r>
            <a:r>
              <a:rPr lang="en-US" sz="2400" dirty="0"/>
              <a:t>of, contempt for, or ingrained prejudice against women</a:t>
            </a:r>
            <a:r>
              <a:rPr lang="en-US" sz="2400" dirty="0" smtClean="0"/>
              <a:t>.</a:t>
            </a:r>
          </a:p>
          <a:p>
            <a:r>
              <a:rPr lang="en-US" sz="2400" dirty="0" smtClean="0"/>
              <a:t>Can also go hand in hand with </a:t>
            </a:r>
            <a:r>
              <a:rPr lang="en-US" sz="3200" b="1" dirty="0" smtClean="0"/>
              <a:t>sexism</a:t>
            </a:r>
            <a:r>
              <a:rPr lang="en-US" sz="2400" dirty="0" smtClean="0"/>
              <a:t>…</a:t>
            </a:r>
            <a:endParaRPr lang="en-US" sz="2400" dirty="0"/>
          </a:p>
        </p:txBody>
      </p:sp>
    </p:spTree>
    <p:extLst>
      <p:ext uri="{BB962C8B-B14F-4D97-AF65-F5344CB8AC3E}">
        <p14:creationId xmlns:p14="http://schemas.microsoft.com/office/powerpoint/2010/main" val="17088949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1671" y="535578"/>
            <a:ext cx="10972799" cy="1049235"/>
          </a:xfrm>
        </p:spPr>
        <p:txBody>
          <a:bodyPr>
            <a:normAutofit/>
          </a:bodyPr>
          <a:lstStyle/>
          <a:p>
            <a:r>
              <a:rPr lang="en-US" sz="4000" dirty="0" smtClean="0"/>
              <a:t>11 Common traits of misogynist…</a:t>
            </a:r>
            <a:endParaRPr lang="en-US" sz="4000" dirty="0"/>
          </a:p>
        </p:txBody>
      </p:sp>
      <p:sp>
        <p:nvSpPr>
          <p:cNvPr id="3" name="Content Placeholder 2"/>
          <p:cNvSpPr>
            <a:spLocks noGrp="1"/>
          </p:cNvSpPr>
          <p:nvPr>
            <p:ph idx="1"/>
          </p:nvPr>
        </p:nvSpPr>
        <p:spPr>
          <a:xfrm>
            <a:off x="408791" y="2015732"/>
            <a:ext cx="11521440" cy="3879459"/>
          </a:xfrm>
        </p:spPr>
        <p:txBody>
          <a:bodyPr>
            <a:normAutofit fontScale="85000" lnSpcReduction="10000"/>
          </a:bodyPr>
          <a:lstStyle/>
          <a:p>
            <a:pPr lvl="0"/>
            <a:r>
              <a:rPr lang="en-US" dirty="0"/>
              <a:t>He will zero in on a woman and choose her as his target. Her natural defenses may be down because he’s flirtatious, exciting, fun, and charismatic at first.</a:t>
            </a:r>
          </a:p>
          <a:p>
            <a:pPr lvl="0"/>
            <a:r>
              <a:rPr lang="en-US" dirty="0"/>
              <a:t>As time goes on, he begins to reveal a Jekyll &amp; Hyde personality. He may change quickly from irresistible to rude, and from rude back to irresistible.</a:t>
            </a:r>
          </a:p>
          <a:p>
            <a:pPr lvl="0"/>
            <a:r>
              <a:rPr lang="en-US" dirty="0"/>
              <a:t>He will make promises to women and often fail to keep them. With men, on the other hand, he will almost always keep his word.</a:t>
            </a:r>
          </a:p>
          <a:p>
            <a:pPr lvl="0"/>
            <a:r>
              <a:rPr lang="en-US" dirty="0"/>
              <a:t>He will be late for appointments and dates with women, but be quite punctual with men.</a:t>
            </a:r>
          </a:p>
          <a:p>
            <a:pPr lvl="0"/>
            <a:r>
              <a:rPr lang="en-US" dirty="0"/>
              <a:t>His behavior toward women in general is grandiose, cocky, controlling, and self-centered.</a:t>
            </a:r>
          </a:p>
          <a:p>
            <a:pPr lvl="0"/>
            <a:r>
              <a:rPr lang="en-US" dirty="0"/>
              <a:t>He is extremely competitive, especially with women. If a woman does better than him socially or professionally, he feels terrible. If a man does better, he may have mixed feelings about it but he is able to look at the situation objectively</a:t>
            </a:r>
            <a:r>
              <a:rPr lang="en-US" dirty="0" smtClean="0"/>
              <a:t>.</a:t>
            </a:r>
            <a:endParaRPr lang="en-US" dirty="0"/>
          </a:p>
        </p:txBody>
      </p:sp>
    </p:spTree>
    <p:extLst>
      <p:ext uri="{BB962C8B-B14F-4D97-AF65-F5344CB8AC3E}">
        <p14:creationId xmlns:p14="http://schemas.microsoft.com/office/powerpoint/2010/main" val="27767303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1821" y="2015732"/>
            <a:ext cx="11489167" cy="3450613"/>
          </a:xfrm>
        </p:spPr>
        <p:txBody>
          <a:bodyPr>
            <a:normAutofit fontScale="70000" lnSpcReduction="20000"/>
          </a:bodyPr>
          <a:lstStyle/>
          <a:p>
            <a:pPr lvl="0"/>
            <a:r>
              <a:rPr lang="en-US" dirty="0"/>
              <a:t>He will unknowingly treat women differently from men in workplace and social settings, allowing men various liberties for which he will criticize female colleagues or friends.</a:t>
            </a:r>
          </a:p>
          <a:p>
            <a:pPr lvl="0"/>
            <a:r>
              <a:rPr lang="en-US" dirty="0"/>
              <a:t>He will be prepared (unconsciously) to use anything within his power to make women feel miserable. He may demand sex or withhold sex in his relationships, make jokes about women or put them down in public, “borrow” their ideas in professional contexts without giving them credit, or borrow money from them without paying them back.</a:t>
            </a:r>
          </a:p>
          <a:p>
            <a:pPr lvl="0"/>
            <a:r>
              <a:rPr lang="en-US" dirty="0"/>
              <a:t>On a date, he will treat a woman the opposite of how she prefers. If she is an old-style lady who prefers a "gentleman" who holds the door for her, orders for both and pays for the meal, he will treat her like one of his male buddies, order for himself, and let her pay for the whole meal if she offers (and sometimes even if she doesn’t). If she is a more independent type who prefers to order her own meal and pay for herself, he will rudely order for both and pay the check while she goes to the bathroom.</a:t>
            </a:r>
          </a:p>
          <a:p>
            <a:pPr lvl="0"/>
            <a:r>
              <a:rPr lang="en-US" dirty="0"/>
              <a:t>He will cheat on women he is dating or in a relationship with. Monogamy is the last thing he feels he owes a woman.</a:t>
            </a:r>
          </a:p>
          <a:p>
            <a:pPr lvl="0"/>
            <a:r>
              <a:rPr lang="en-US" dirty="0"/>
              <a:t>He may suddenly disappear from a relationship without ending it, but may come back three months later with an explanation designed to lure the woman back in.</a:t>
            </a:r>
          </a:p>
          <a:p>
            <a:endParaRPr lang="en-US" dirty="0"/>
          </a:p>
          <a:p>
            <a:endParaRPr lang="en-US" dirty="0"/>
          </a:p>
        </p:txBody>
      </p:sp>
    </p:spTree>
    <p:extLst>
      <p:ext uri="{BB962C8B-B14F-4D97-AF65-F5344CB8AC3E}">
        <p14:creationId xmlns:p14="http://schemas.microsoft.com/office/powerpoint/2010/main" val="13190420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763793" y="2015732"/>
            <a:ext cx="10553252" cy="3450613"/>
          </a:xfrm>
        </p:spPr>
        <p:txBody>
          <a:bodyPr>
            <a:normAutofit/>
          </a:bodyPr>
          <a:lstStyle/>
          <a:p>
            <a:r>
              <a:rPr lang="en-US" sz="3600" dirty="0" smtClean="0"/>
              <a:t>Looking at this criteria, would you classify </a:t>
            </a:r>
            <a:r>
              <a:rPr lang="en-US" sz="3600" dirty="0" err="1" smtClean="0"/>
              <a:t>Petruchio</a:t>
            </a:r>
            <a:r>
              <a:rPr lang="en-US" sz="3600" dirty="0" smtClean="0"/>
              <a:t> as a </a:t>
            </a:r>
            <a:r>
              <a:rPr lang="en-US" sz="4000" b="1" dirty="0" smtClean="0"/>
              <a:t>misogynist</a:t>
            </a:r>
            <a:r>
              <a:rPr lang="en-US" sz="3600" dirty="0" smtClean="0"/>
              <a:t>?  Why or why not?</a:t>
            </a:r>
            <a:endParaRPr lang="en-US" sz="3600" dirty="0"/>
          </a:p>
        </p:txBody>
      </p:sp>
    </p:spTree>
    <p:extLst>
      <p:ext uri="{BB962C8B-B14F-4D97-AF65-F5344CB8AC3E}">
        <p14:creationId xmlns:p14="http://schemas.microsoft.com/office/powerpoint/2010/main" val="3656272138"/>
      </p:ext>
    </p:extLst>
  </p:cSld>
  <p:clrMapOvr>
    <a:masterClrMapping/>
  </p:clrMapOvr>
  <p:timing>
    <p:tnLst>
      <p:par>
        <p:cTn id="1" dur="indefinite" restart="never" nodeType="tmRoot"/>
      </p:par>
    </p:tnLst>
  </p:timing>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TM10001114[[fn=Gallery]]</Template>
  <TotalTime>52</TotalTime>
  <Words>189</Words>
  <Application>Microsoft Office PowerPoint</Application>
  <PresentationFormat>Widescreen</PresentationFormat>
  <Paragraphs>29</Paragraphs>
  <Slides>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Gill Sans MT</vt:lpstr>
      <vt:lpstr>Gallery</vt:lpstr>
      <vt:lpstr>Feminism vs. Misogyny </vt:lpstr>
      <vt:lpstr>What is feminism?  </vt:lpstr>
      <vt:lpstr>What does a Feminist look like in today’s society?</vt:lpstr>
      <vt:lpstr>PowerPoint Presentation</vt:lpstr>
      <vt:lpstr>Misogyny</vt:lpstr>
      <vt:lpstr>11 Common traits of misogynist…</vt:lpstr>
      <vt:lpstr>PowerPoint Presentation</vt:lpstr>
      <vt:lpstr>PowerPoint Presentation</vt:lpstr>
    </vt:vector>
  </TitlesOfParts>
  <Company>Jefferson County Public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Feminism vs. Misogyny</dc:title>
  <dc:creator>Malloy Sean P</dc:creator>
  <cp:lastModifiedBy>Malloy Sean P</cp:lastModifiedBy>
  <cp:revision>9</cp:revision>
  <dcterms:created xsi:type="dcterms:W3CDTF">2017-04-14T16:41:33Z</dcterms:created>
  <dcterms:modified xsi:type="dcterms:W3CDTF">2017-04-17T15:38:29Z</dcterms:modified>
</cp:coreProperties>
</file>