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3" r:id="rId16"/>
    <p:sldId id="278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625B4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54901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F2882B-3CCD-421C-B922-3531699C9190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A88184-5D21-47A2-8AEC-1083FC5236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9TShlMkQnc&amp;feature=kp" TargetMode="External"/><Relationship Id="rId2" Type="http://schemas.openxmlformats.org/officeDocument/2006/relationships/hyperlink" Target="http://www.youtube.com/watch?v=bz_EqawkmTg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gxEPV4kolz0&amp;feature=k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sz="8900" dirty="0" smtClean="0"/>
              <a:t>Memoirs: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Definitions, Examples, and Idea-Starters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Please copy into the Writing Assignments section of your notebook.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88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332215" y="254830"/>
            <a:ext cx="2715785" cy="3174170"/>
          </a:xfrm>
          <a:prstGeom prst="rect">
            <a:avLst/>
          </a:prstGeom>
        </p:spPr>
        <p:txBody>
          <a:bodyPr/>
          <a:lstStyle/>
          <a:p>
            <a:pPr defTabSz="197160">
              <a:defRPr sz="1800">
                <a:solidFill>
                  <a:srgbClr val="000000"/>
                </a:solidFill>
              </a:defRPr>
            </a:pPr>
            <a:r>
              <a:rPr sz="3200" b="1" i="1" dirty="0">
                <a:solidFill>
                  <a:srgbClr val="85604A"/>
                </a:solidFill>
              </a:rPr>
              <a:t>The Wounded Man</a:t>
            </a:r>
          </a:p>
          <a:p>
            <a:pPr defTabSz="197160">
              <a:defRPr sz="1800">
                <a:solidFill>
                  <a:srgbClr val="000000"/>
                </a:solidFill>
              </a:defRPr>
            </a:pPr>
            <a:r>
              <a:rPr sz="3200" b="1" i="1" dirty="0">
                <a:solidFill>
                  <a:srgbClr val="85604A"/>
                </a:solidFill>
              </a:rPr>
              <a:t>(1844-1854)</a:t>
            </a:r>
          </a:p>
          <a:p>
            <a:pPr defTabSz="197160">
              <a:defRPr sz="180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rgbClr val="85604A"/>
                </a:solidFill>
              </a:rPr>
              <a:t>Gustave</a:t>
            </a:r>
            <a:r>
              <a:rPr sz="2400" b="1" dirty="0">
                <a:solidFill>
                  <a:srgbClr val="85604A"/>
                </a:solidFill>
              </a:rPr>
              <a:t> Courbet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6934200" y="5585901"/>
            <a:ext cx="2057669" cy="114605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79311">
              <a:defRPr sz="1800" b="0">
                <a:solidFill>
                  <a:srgbClr val="000000"/>
                </a:solidFill>
              </a:defRPr>
            </a:pPr>
            <a:r>
              <a:rPr sz="1600" b="1" dirty="0" err="1">
                <a:solidFill>
                  <a:srgbClr val="625B48"/>
                </a:solidFill>
              </a:rPr>
              <a:t>Musée</a:t>
            </a:r>
            <a:r>
              <a:rPr sz="1600" b="1" dirty="0">
                <a:solidFill>
                  <a:srgbClr val="625B48"/>
                </a:solidFill>
              </a:rPr>
              <a:t> d’Orsay</a:t>
            </a:r>
          </a:p>
          <a:p>
            <a:pPr defTabSz="279311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625B48"/>
                </a:solidFill>
              </a:rPr>
              <a:t>Paris, France</a:t>
            </a:r>
          </a:p>
        </p:txBody>
      </p:sp>
      <p:pic>
        <p:nvPicPr>
          <p:cNvPr id="83" name="Picture 8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609600"/>
            <a:ext cx="5723445" cy="42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72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 smtClean="0">
                <a:solidFill>
                  <a:srgbClr val="85604A"/>
                </a:solidFill>
              </a:rPr>
              <a:t>Memoirs in Music</a:t>
            </a:r>
            <a:endParaRPr sz="5300" dirty="0">
              <a:solidFill>
                <a:srgbClr val="85604A"/>
              </a:solidFill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377890"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85604A"/>
                </a:solidFill>
              </a:rPr>
              <a:t>“Get Her </a:t>
            </a:r>
            <a:r>
              <a:rPr lang="en-US" sz="2800" b="1" dirty="0" smtClean="0">
                <a:solidFill>
                  <a:srgbClr val="85604A"/>
                </a:solidFill>
              </a:rPr>
              <a:t>Back” – Robin </a:t>
            </a:r>
            <a:r>
              <a:rPr lang="en-US" sz="2800" b="1" dirty="0" err="1" smtClean="0">
                <a:solidFill>
                  <a:srgbClr val="85604A"/>
                </a:solidFill>
              </a:rPr>
              <a:t>Thicke</a:t>
            </a:r>
            <a:endParaRPr lang="en-US" sz="2800" b="1" dirty="0" smtClean="0">
              <a:solidFill>
                <a:srgbClr val="85604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625B48"/>
                </a:solidFill>
              </a:rPr>
              <a:t>Reflections </a:t>
            </a:r>
            <a:r>
              <a:rPr lang="en-US" sz="2400" dirty="0">
                <a:solidFill>
                  <a:srgbClr val="625B48"/>
                </a:solidFill>
              </a:rPr>
              <a:t>on his lost </a:t>
            </a:r>
            <a:r>
              <a:rPr lang="en-US" sz="2400" dirty="0" smtClean="0">
                <a:solidFill>
                  <a:srgbClr val="625B48"/>
                </a:solidFill>
              </a:rPr>
              <a:t>love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u="sng" dirty="0">
                <a:solidFill>
                  <a:srgbClr val="625B48"/>
                </a:solidFill>
                <a:hlinkClick r:id="rId2"/>
              </a:rPr>
              <a:t>http://</a:t>
            </a:r>
            <a:r>
              <a:rPr lang="en-US" sz="2400" u="sng" dirty="0" smtClean="0">
                <a:solidFill>
                  <a:srgbClr val="625B48"/>
                </a:solidFill>
                <a:hlinkClick r:id="rId2"/>
              </a:rPr>
              <a:t>www.youtube.com/watch?v=bz_EqawkmTg</a:t>
            </a:r>
            <a:endParaRPr lang="en-US" sz="2400" dirty="0" smtClean="0">
              <a:solidFill>
                <a:srgbClr val="625B48"/>
              </a:solidFill>
            </a:endParaRPr>
          </a:p>
          <a:p>
            <a:pPr defTabSz="361460"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85604A"/>
                </a:solidFill>
              </a:rPr>
              <a:t>“Live Like You Were Dying</a:t>
            </a:r>
            <a:r>
              <a:rPr lang="en-US" sz="2800" b="1" dirty="0" smtClean="0">
                <a:solidFill>
                  <a:srgbClr val="85604A"/>
                </a:solidFill>
              </a:rPr>
              <a:t>” – Tim McGraw</a:t>
            </a:r>
            <a:endParaRPr lang="en-US" sz="2800" b="1" dirty="0">
              <a:solidFill>
                <a:srgbClr val="85604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625B48"/>
                </a:solidFill>
              </a:rPr>
              <a:t>Reflections </a:t>
            </a:r>
            <a:r>
              <a:rPr lang="en-US" sz="2400" dirty="0">
                <a:solidFill>
                  <a:srgbClr val="625B48"/>
                </a:solidFill>
              </a:rPr>
              <a:t>about his father death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u="sng" dirty="0">
                <a:solidFill>
                  <a:srgbClr val="625B48"/>
                </a:solidFill>
                <a:hlinkClick r:id="rId3"/>
              </a:rPr>
              <a:t>http://www.youtube.com/watch?v=_</a:t>
            </a:r>
            <a:r>
              <a:rPr lang="en-US" sz="2400" u="sng" dirty="0" smtClean="0">
                <a:solidFill>
                  <a:srgbClr val="625B48"/>
                </a:solidFill>
                <a:hlinkClick r:id="rId3"/>
              </a:rPr>
              <a:t>9TShlMkQnc&amp;feature=kp</a:t>
            </a:r>
            <a:endParaRPr lang="en-US" sz="2400" u="sng" dirty="0" smtClean="0">
              <a:solidFill>
                <a:srgbClr val="625B48"/>
              </a:solidFill>
            </a:endParaRPr>
          </a:p>
          <a:p>
            <a:pPr defTabSz="377890"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85604A"/>
                </a:solidFill>
              </a:rPr>
              <a:t>“Piano Man</a:t>
            </a:r>
            <a:r>
              <a:rPr lang="en-US" sz="2800" b="1" dirty="0" smtClean="0">
                <a:solidFill>
                  <a:srgbClr val="85604A"/>
                </a:solidFill>
              </a:rPr>
              <a:t>”– Billy Joel</a:t>
            </a:r>
            <a:endParaRPr lang="en-US" sz="2800" b="1" dirty="0">
              <a:solidFill>
                <a:srgbClr val="85604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625B48"/>
                </a:solidFill>
              </a:rPr>
              <a:t>Reflection </a:t>
            </a:r>
            <a:r>
              <a:rPr lang="en-US" sz="2400" dirty="0">
                <a:solidFill>
                  <a:srgbClr val="625B48"/>
                </a:solidFill>
              </a:rPr>
              <a:t>on his career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u="sng" dirty="0">
                <a:solidFill>
                  <a:srgbClr val="625B48"/>
                </a:solidFill>
                <a:hlinkClick r:id="rId4"/>
              </a:rPr>
              <a:t>http://www.youtube.com/watch?v=gxEPV4kolz0&amp;feature=kp</a:t>
            </a:r>
          </a:p>
          <a:p>
            <a:pPr defTabSz="377890"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625B48"/>
              </a:solidFill>
            </a:endParaRPr>
          </a:p>
          <a:p>
            <a:pPr defTabSz="361460"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625B48"/>
              </a:solidFill>
            </a:endParaRPr>
          </a:p>
          <a:p>
            <a:pPr defTabSz="377890">
              <a:defRPr sz="1800">
                <a:solidFill>
                  <a:srgbClr val="00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69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7890">
              <a:defRPr sz="1800">
                <a:solidFill>
                  <a:srgbClr val="000000"/>
                </a:solidFill>
              </a:defRPr>
            </a:pPr>
            <a:r>
              <a:rPr lang="en-US" sz="4900" dirty="0" smtClean="0">
                <a:solidFill>
                  <a:srgbClr val="85604A"/>
                </a:solidFill>
              </a:rPr>
              <a:t>Brainstorming…</a:t>
            </a:r>
            <a:endParaRPr sz="4900" dirty="0">
              <a:solidFill>
                <a:srgbClr val="85604A"/>
              </a:solidFill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625B48"/>
                </a:solidFill>
              </a:rPr>
              <a:t>Take a mental snapshot of a specific moment in time.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625B48"/>
                </a:solidFill>
              </a:rPr>
              <a:t>It can be any moment…  Please do not think too much about it.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625B48"/>
                </a:solidFill>
              </a:rPr>
              <a:t>Write one sentence that answers these questions: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0070C0"/>
                </a:solidFill>
              </a:rPr>
              <a:t>Where are you?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0070C0"/>
                </a:solidFill>
              </a:rPr>
              <a:t>How old are you?</a:t>
            </a:r>
            <a:endParaRPr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16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61460">
              <a:defRPr sz="1800">
                <a:solidFill>
                  <a:srgbClr val="000000"/>
                </a:solidFill>
              </a:defRPr>
            </a:pPr>
            <a:r>
              <a:rPr lang="en-US" sz="4700" dirty="0" smtClean="0">
                <a:solidFill>
                  <a:srgbClr val="85604A"/>
                </a:solidFill>
              </a:rPr>
              <a:t>Imagine you are in the moment…</a:t>
            </a:r>
            <a:endParaRPr sz="4700" dirty="0">
              <a:solidFill>
                <a:srgbClr val="85604A"/>
              </a:solidFill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0070C0"/>
                </a:solidFill>
              </a:rPr>
              <a:t>What do you see, hear, smell, feel, and taste?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625B48"/>
                </a:solidFill>
              </a:rPr>
              <a:t>Can’t remember?  Then say so!  Don’t make it up</a:t>
            </a:r>
            <a:r>
              <a:rPr lang="en-US" sz="2800" dirty="0" smtClean="0">
                <a:solidFill>
                  <a:srgbClr val="625B48"/>
                </a:solidFill>
              </a:rPr>
              <a:t>!!!</a:t>
            </a:r>
            <a:endParaRPr lang="en-US" sz="2800" dirty="0" smtClean="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625B48"/>
                </a:solidFill>
              </a:rPr>
              <a:t>Write at least five (5) sentences.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625B48"/>
                </a:solidFill>
              </a:rPr>
              <a:t>Do not tell your story just yet; just put down the physical details that you remember.</a:t>
            </a:r>
            <a:endParaRPr sz="2800" dirty="0">
              <a:solidFill>
                <a:srgbClr val="625B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78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Backstory…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What is the backstory? 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Specifically, </a:t>
            </a:r>
            <a:r>
              <a:rPr lang="en-US" sz="3200" b="1" i="1" dirty="0" smtClean="0">
                <a:solidFill>
                  <a:srgbClr val="0070C0"/>
                </a:solidFill>
              </a:rPr>
              <a:t>how </a:t>
            </a:r>
            <a:r>
              <a:rPr lang="en-US" sz="3200" b="1" dirty="0" smtClean="0">
                <a:solidFill>
                  <a:srgbClr val="0070C0"/>
                </a:solidFill>
              </a:rPr>
              <a:t>did you get to this moment?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What were you doing immediately before?</a:t>
            </a:r>
            <a:r>
              <a:rPr lang="en-US" sz="3200" dirty="0" smtClean="0"/>
              <a:t>  Explain.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5796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#1…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Describe yourself in this moment: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What was most significant about this moment to you in this moment?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How did you feel about the action, the person, and yourself?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What adjectives would you use?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What did you like to do, eat, read?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8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Identify the main events of this memory in at least 5 steps…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is the time to tell the memory.</a:t>
            </a:r>
          </a:p>
          <a:p>
            <a:r>
              <a:rPr lang="en-US" sz="3200" dirty="0" smtClean="0"/>
              <a:t>Briefly restate and sequence the memory in at least five (5) main points.</a:t>
            </a:r>
          </a:p>
          <a:p>
            <a:r>
              <a:rPr lang="en-US" sz="3200" dirty="0" smtClean="0"/>
              <a:t>Be sure that there is a beginning, middle, and end.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9763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#2…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Who are you today compared to who you were then?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How do you think you have been affected today as a result of this moment in time?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87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#3…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What did the experience do for you in terms of how you think about yourself?</a:t>
            </a:r>
          </a:p>
          <a:p>
            <a:pPr lvl="1"/>
            <a:r>
              <a:rPr lang="en-US" sz="2800" dirty="0" smtClean="0"/>
              <a:t>I understand that this can be difficult…</a:t>
            </a:r>
          </a:p>
          <a:p>
            <a:pPr lvl="1"/>
            <a:r>
              <a:rPr lang="en-US" sz="2800" dirty="0" smtClean="0"/>
              <a:t>It doesn’t have to be deep and life-changing, just real.</a:t>
            </a:r>
          </a:p>
          <a:p>
            <a:pPr lvl="1"/>
            <a:r>
              <a:rPr lang="en-US" sz="2800" dirty="0" smtClean="0"/>
              <a:t>It can even be a simple statement such as:  “I loved cooking with my mother then and I still do.”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2236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#4…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What have you forgotten </a:t>
            </a:r>
            <a:r>
              <a:rPr lang="en-US" sz="3200" b="1" smtClean="0">
                <a:solidFill>
                  <a:srgbClr val="0070C0"/>
                </a:solidFill>
              </a:rPr>
              <a:t>about </a:t>
            </a:r>
            <a:r>
              <a:rPr lang="en-US" sz="3200" b="1" smtClean="0">
                <a:solidFill>
                  <a:srgbClr val="0070C0"/>
                </a:solidFill>
              </a:rPr>
              <a:t>this </a:t>
            </a:r>
            <a:r>
              <a:rPr lang="en-US" sz="3200" b="1" dirty="0" smtClean="0">
                <a:solidFill>
                  <a:srgbClr val="0070C0"/>
                </a:solidFill>
              </a:rPr>
              <a:t>moment that you wish you could remember?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3200" b="1" dirty="0" smtClean="0">
                <a:solidFill>
                  <a:srgbClr val="0070C0"/>
                </a:solidFill>
              </a:rPr>
              <a:t>Starting with “I remember…” write one sentence that tells the most memorable detail about this event.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08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85604A"/>
                </a:solidFill>
              </a:rPr>
              <a:t>What is a memoir?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776883" y="714375"/>
            <a:ext cx="7590234" cy="5429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5019" indent="-225019" defTabSz="345030">
              <a:spcBef>
                <a:spcPts val="1828"/>
              </a:spcBef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25B48"/>
              </a:solidFill>
            </a:endParaRPr>
          </a:p>
          <a:p>
            <a:pPr marL="225019" indent="-225019" defTabSz="345030">
              <a:spcBef>
                <a:spcPts val="1828"/>
              </a:spcBef>
              <a:defRPr sz="1800">
                <a:solidFill>
                  <a:srgbClr val="000000"/>
                </a:solidFill>
              </a:defRPr>
            </a:pPr>
            <a:endParaRPr sz="2100" dirty="0">
              <a:solidFill>
                <a:srgbClr val="625B48"/>
              </a:solidFill>
            </a:endParaRPr>
          </a:p>
          <a:p>
            <a:pPr marL="225019" indent="-225019" defTabSz="345030">
              <a:spcBef>
                <a:spcPts val="1828"/>
              </a:spcBef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625B48"/>
                </a:solidFill>
              </a:rPr>
              <a:t>A </a:t>
            </a:r>
            <a:r>
              <a:rPr sz="2100" b="1" dirty="0">
                <a:solidFill>
                  <a:srgbClr val="625B48"/>
                </a:solidFill>
              </a:rPr>
              <a:t>subcategory</a:t>
            </a:r>
            <a:r>
              <a:rPr sz="2100" dirty="0">
                <a:solidFill>
                  <a:srgbClr val="625B48"/>
                </a:solidFill>
              </a:rPr>
              <a:t> of an autobiography (part of a life story)</a:t>
            </a:r>
          </a:p>
          <a:p>
            <a:pPr marL="225019" indent="-225019" defTabSz="345030">
              <a:spcBef>
                <a:spcPts val="1828"/>
              </a:spcBef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625B48"/>
                </a:solidFill>
              </a:rPr>
              <a:t>A personal narrative</a:t>
            </a:r>
          </a:p>
          <a:p>
            <a:pPr marL="225019" indent="-225019" defTabSz="345030">
              <a:spcBef>
                <a:spcPts val="1828"/>
              </a:spcBef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625B48"/>
                </a:solidFill>
              </a:rPr>
              <a:t>A record of events based on the author’s recollection </a:t>
            </a:r>
          </a:p>
          <a:p>
            <a:pPr marL="225019" indent="-225019" defTabSz="345030">
              <a:spcBef>
                <a:spcPts val="1828"/>
              </a:spcBef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625B48"/>
                </a:solidFill>
              </a:rPr>
              <a:t>A memory (From French </a:t>
            </a:r>
            <a:r>
              <a:rPr sz="2100" i="1" dirty="0" err="1">
                <a:solidFill>
                  <a:srgbClr val="625B48"/>
                </a:solidFill>
              </a:rPr>
              <a:t>mémoire</a:t>
            </a:r>
            <a:r>
              <a:rPr sz="2100" i="1" dirty="0">
                <a:solidFill>
                  <a:srgbClr val="625B48"/>
                </a:solidFill>
              </a:rPr>
              <a:t>)</a:t>
            </a:r>
          </a:p>
          <a:p>
            <a:pPr marL="225019" indent="-225019" defTabSz="345030">
              <a:spcBef>
                <a:spcPts val="1828"/>
              </a:spcBef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625B48"/>
                </a:solidFill>
              </a:rPr>
              <a:t>A retrospective account of a memorable event</a:t>
            </a:r>
          </a:p>
          <a:p>
            <a:pPr marL="225019" indent="-225019" defTabSz="345030">
              <a:spcBef>
                <a:spcPts val="1828"/>
              </a:spcBef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rgbClr val="625B48"/>
                </a:solidFill>
              </a:rPr>
              <a:t>A composition about a personal experience that focuses on the relationship of the memory to the author</a:t>
            </a:r>
            <a:r>
              <a:rPr sz="2100" dirty="0" smtClean="0">
                <a:solidFill>
                  <a:srgbClr val="625B48"/>
                </a:solidFill>
              </a:rPr>
              <a:t>.</a:t>
            </a:r>
            <a:endParaRPr lang="en-US" sz="2100" dirty="0" smtClean="0">
              <a:solidFill>
                <a:srgbClr val="625B48"/>
              </a:solidFill>
            </a:endParaRPr>
          </a:p>
          <a:p>
            <a:pPr marL="225019" indent="-225019" defTabSz="345030">
              <a:spcBef>
                <a:spcPts val="1828"/>
              </a:spcBef>
              <a:defRPr sz="1800">
                <a:solidFill>
                  <a:srgbClr val="000000"/>
                </a:solidFill>
              </a:defRPr>
            </a:pPr>
            <a:r>
              <a:rPr lang="en-US" sz="2100" dirty="0" smtClean="0">
                <a:solidFill>
                  <a:srgbClr val="625B48"/>
                </a:solidFill>
              </a:rPr>
              <a:t>A “snapshot” of a moment in time.</a:t>
            </a:r>
            <a:endParaRPr sz="2100" dirty="0">
              <a:solidFill>
                <a:srgbClr val="625B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02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Congratulations!  You have the outline for a memoir!!!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79307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Memoirs allows us…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look at simple events truthfully and honestly, finding the “interesting” element through the process.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6732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>
                <a:solidFill>
                  <a:srgbClr val="85604A"/>
                </a:solidFill>
              </a:rPr>
              <a:t>Books For </a:t>
            </a:r>
            <a:r>
              <a:rPr sz="5300" dirty="0" smtClean="0">
                <a:solidFill>
                  <a:srgbClr val="85604A"/>
                </a:solidFill>
              </a:rPr>
              <a:t>Example</a:t>
            </a:r>
            <a:r>
              <a:rPr lang="en-US" sz="5300" dirty="0" smtClean="0">
                <a:solidFill>
                  <a:srgbClr val="85604A"/>
                </a:solidFill>
              </a:rPr>
              <a:t>…</a:t>
            </a:r>
            <a:endParaRPr sz="5300" dirty="0">
              <a:solidFill>
                <a:srgbClr val="85604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76883" y="1558358"/>
            <a:ext cx="7590234" cy="49186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0729" indent="-160729" defTabSz="246451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endParaRPr sz="1500" i="1" dirty="0">
              <a:solidFill>
                <a:srgbClr val="625B48"/>
              </a:solidFill>
            </a:endParaRPr>
          </a:p>
          <a:p>
            <a:pPr marL="160729" indent="-160729" defTabSz="246451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625B48"/>
                </a:solidFill>
              </a:rPr>
              <a:t>David Sedaris </a:t>
            </a:r>
            <a:r>
              <a:rPr sz="1800" i="1" dirty="0">
                <a:solidFill>
                  <a:srgbClr val="625B48"/>
                </a:solidFill>
              </a:rPr>
              <a:t>Me Talk Pretty One Day</a:t>
            </a:r>
          </a:p>
          <a:p>
            <a:pPr marL="160729" indent="-160729" defTabSz="246451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625B48"/>
                </a:solidFill>
              </a:rPr>
              <a:t>Lance Armstrong </a:t>
            </a:r>
            <a:r>
              <a:rPr sz="1800" i="1" dirty="0">
                <a:solidFill>
                  <a:srgbClr val="625B48"/>
                </a:solidFill>
              </a:rPr>
              <a:t>It’s Not About the Bike</a:t>
            </a:r>
          </a:p>
          <a:p>
            <a:pPr marL="160729" indent="-160729" defTabSz="246451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625B48"/>
                </a:solidFill>
              </a:rPr>
              <a:t>Joan </a:t>
            </a:r>
            <a:r>
              <a:rPr sz="1800" dirty="0" err="1">
                <a:solidFill>
                  <a:srgbClr val="625B48"/>
                </a:solidFill>
              </a:rPr>
              <a:t>Didion</a:t>
            </a:r>
            <a:r>
              <a:rPr sz="1800" dirty="0">
                <a:solidFill>
                  <a:srgbClr val="625B48"/>
                </a:solidFill>
              </a:rPr>
              <a:t> </a:t>
            </a:r>
            <a:r>
              <a:rPr sz="1800" i="1" dirty="0">
                <a:solidFill>
                  <a:srgbClr val="625B48"/>
                </a:solidFill>
              </a:rPr>
              <a:t>The Year of Magical Thinking</a:t>
            </a:r>
          </a:p>
          <a:p>
            <a:pPr marL="160729" indent="-160729" defTabSz="246451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625B48"/>
                </a:solidFill>
              </a:rPr>
              <a:t>Anne Frank </a:t>
            </a:r>
            <a:r>
              <a:rPr sz="1800" i="1" dirty="0">
                <a:solidFill>
                  <a:srgbClr val="625B48"/>
                </a:solidFill>
              </a:rPr>
              <a:t>The Diary of a Young Girl</a:t>
            </a:r>
          </a:p>
          <a:p>
            <a:pPr marL="160729" indent="-160729" defTabSz="246451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625B48"/>
                </a:solidFill>
              </a:rPr>
              <a:t>Frank McCourt</a:t>
            </a:r>
            <a:r>
              <a:rPr sz="1800" i="1" dirty="0">
                <a:solidFill>
                  <a:srgbClr val="625B48"/>
                </a:solidFill>
              </a:rPr>
              <a:t> Angela’s Ashes</a:t>
            </a:r>
          </a:p>
          <a:p>
            <a:pPr marL="160729" indent="-160729" defTabSz="246451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625B48"/>
                </a:solidFill>
              </a:rPr>
              <a:t>Maya Angelou </a:t>
            </a:r>
            <a:r>
              <a:rPr sz="1800" i="1" dirty="0">
                <a:solidFill>
                  <a:srgbClr val="625B48"/>
                </a:solidFill>
              </a:rPr>
              <a:t>I Know Why the Caged Bird Sings</a:t>
            </a:r>
          </a:p>
          <a:p>
            <a:pPr marL="160729" indent="-160729" defTabSz="246451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625B48"/>
                </a:solidFill>
              </a:rPr>
              <a:t>Barack Obama</a:t>
            </a:r>
            <a:r>
              <a:rPr sz="1800" i="1" dirty="0">
                <a:solidFill>
                  <a:srgbClr val="625B48"/>
                </a:solidFill>
              </a:rPr>
              <a:t> Dreams from My Father: A Story of Race and Inheritance</a:t>
            </a:r>
          </a:p>
          <a:p>
            <a:pPr marL="160729" indent="-160729" defTabSz="246451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625B48"/>
                </a:solidFill>
              </a:rPr>
              <a:t>Stephen King </a:t>
            </a:r>
            <a:r>
              <a:rPr sz="1800" i="1" dirty="0">
                <a:solidFill>
                  <a:srgbClr val="625B48"/>
                </a:solidFill>
              </a:rPr>
              <a:t>On Writing:  A Memoir of the Craft</a:t>
            </a:r>
          </a:p>
          <a:p>
            <a:pPr marL="160729" indent="-160729" defTabSz="246451">
              <a:spcBef>
                <a:spcPts val="1336"/>
              </a:spcBef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625B48"/>
                </a:solidFill>
              </a:rPr>
              <a:t>Ernest Hemingway </a:t>
            </a:r>
            <a:r>
              <a:rPr sz="1800" i="1" dirty="0">
                <a:solidFill>
                  <a:srgbClr val="625B48"/>
                </a:solidFill>
              </a:rPr>
              <a:t>A Moveable </a:t>
            </a:r>
            <a:r>
              <a:rPr sz="1800" i="1" dirty="0" smtClean="0">
                <a:solidFill>
                  <a:srgbClr val="625B48"/>
                </a:solidFill>
              </a:rPr>
              <a:t>Feast</a:t>
            </a:r>
            <a:endParaRPr sz="1800" i="1" dirty="0">
              <a:solidFill>
                <a:srgbClr val="625B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55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04800" y="457200"/>
            <a:ext cx="2527625" cy="155683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85604A"/>
                </a:solidFill>
              </a:rPr>
              <a:t>Graphic Memoir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228600" y="2590800"/>
            <a:ext cx="2732764" cy="253603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900" b="1" i="1" dirty="0">
                <a:latin typeface="Verdana"/>
                <a:ea typeface="Verdana"/>
                <a:cs typeface="Verdana"/>
                <a:sym typeface="Verdana"/>
              </a:rPr>
              <a:t>Persepolis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sz="2900" b="1" i="1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 dirty="0">
                <a:latin typeface="Verdana"/>
                <a:ea typeface="Verdana"/>
                <a:cs typeface="Verdana"/>
                <a:sym typeface="Verdana"/>
              </a:rPr>
              <a:t>by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 dirty="0" err="1">
                <a:latin typeface="Verdana"/>
                <a:ea typeface="Verdana"/>
                <a:cs typeface="Verdana"/>
                <a:sym typeface="Verdana"/>
              </a:rPr>
              <a:t>Marjane</a:t>
            </a:r>
            <a:r>
              <a:rPr sz="18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800" b="1" dirty="0" err="1">
                <a:latin typeface="Verdana"/>
                <a:ea typeface="Verdana"/>
                <a:cs typeface="Verdana"/>
                <a:sym typeface="Verdana"/>
              </a:rPr>
              <a:t>Satrapi</a:t>
            </a:r>
            <a:endParaRPr sz="1800" b="1" dirty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 dirty="0">
                <a:latin typeface="Verdana"/>
                <a:ea typeface="Verdana"/>
                <a:cs typeface="Verdana"/>
                <a:sym typeface="Verdana"/>
              </a:rPr>
              <a:t>(2000) </a:t>
            </a:r>
          </a:p>
        </p:txBody>
      </p:sp>
      <p:sp>
        <p:nvSpPr>
          <p:cNvPr id="61" name="Shape 61"/>
          <p:cNvSpPr/>
          <p:nvPr/>
        </p:nvSpPr>
        <p:spPr>
          <a:xfrm>
            <a:off x="4522887" y="3045023"/>
            <a:ext cx="72196" cy="195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defTabSz="321457">
              <a:defRPr sz="1800">
                <a:solidFill>
                  <a:srgbClr val="000000"/>
                </a:solidFill>
              </a:defRPr>
            </a:pPr>
            <a:endParaRPr sz="8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4522887" y="3045023"/>
            <a:ext cx="2732764" cy="195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>
            <a:spAutoFit/>
          </a:bodyPr>
          <a:lstStyle/>
          <a:p>
            <a:pPr defTabSz="321457">
              <a:defRPr sz="1800">
                <a:solidFill>
                  <a:srgbClr val="000000"/>
                </a:solidFill>
              </a:defRPr>
            </a:pPr>
            <a:endParaRPr sz="80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63" name="Picture 6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914400"/>
            <a:ext cx="5884638" cy="49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32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5300" dirty="0">
              <a:solidFill>
                <a:srgbClr val="85604A"/>
              </a:solidFill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7200" b="1" dirty="0">
                <a:solidFill>
                  <a:srgbClr val="85604A"/>
                </a:solidFill>
              </a:rPr>
              <a:t>Memoirs in Art</a:t>
            </a:r>
            <a:endParaRPr sz="7200" b="1" dirty="0"/>
          </a:p>
        </p:txBody>
      </p:sp>
    </p:spTree>
    <p:extLst>
      <p:ext uri="{BB962C8B-B14F-4D97-AF65-F5344CB8AC3E}">
        <p14:creationId xmlns:p14="http://schemas.microsoft.com/office/powerpoint/2010/main" val="2436751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85604A"/>
                </a:solidFill>
              </a:rPr>
              <a:t>Vincent Van Gogh Self Portrait 1889</a:t>
            </a:r>
          </a:p>
        </p:txBody>
      </p:sp>
      <p:pic>
        <p:nvPicPr>
          <p:cNvPr id="69" name="Picture 6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1687286"/>
            <a:ext cx="4006671" cy="4369648"/>
          </a:xfrm>
          <a:prstGeom prst="rect">
            <a:avLst/>
          </a:prstGeom>
        </p:spPr>
      </p:pic>
      <p:sp>
        <p:nvSpPr>
          <p:cNvPr id="70" name="Shape 70"/>
          <p:cNvSpPr/>
          <p:nvPr/>
        </p:nvSpPr>
        <p:spPr>
          <a:xfrm>
            <a:off x="4199096" y="3169861"/>
            <a:ext cx="72196" cy="349131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/>
          <a:p>
            <a:pPr lvl="0"/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97821" y="4215680"/>
            <a:ext cx="3775349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625B48"/>
                </a:solidFill>
              </a:rPr>
              <a:t>Courtauld Institute Galleries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625B48"/>
                </a:solidFill>
              </a:rPr>
              <a:t>London, England</a:t>
            </a:r>
          </a:p>
        </p:txBody>
      </p:sp>
    </p:spTree>
    <p:extLst>
      <p:ext uri="{BB962C8B-B14F-4D97-AF65-F5344CB8AC3E}">
        <p14:creationId xmlns:p14="http://schemas.microsoft.com/office/powerpoint/2010/main" val="465163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85056" y="304800"/>
            <a:ext cx="3043636" cy="2895600"/>
          </a:xfrm>
          <a:prstGeom prst="rect">
            <a:avLst/>
          </a:prstGeom>
        </p:spPr>
        <p:txBody>
          <a:bodyPr/>
          <a:lstStyle/>
          <a:p>
            <a:pPr algn="l" defTabSz="205376">
              <a:defRPr sz="1800">
                <a:solidFill>
                  <a:srgbClr val="000000"/>
                </a:solidFill>
              </a:defRPr>
            </a:pPr>
            <a:r>
              <a:rPr sz="2800" b="1" i="1" dirty="0">
                <a:solidFill>
                  <a:srgbClr val="85604A"/>
                </a:solidFill>
              </a:rPr>
              <a:t>The Lovers in the Countryside</a:t>
            </a:r>
          </a:p>
          <a:p>
            <a:pPr algn="l" defTabSz="205376">
              <a:defRPr sz="1800">
                <a:solidFill>
                  <a:srgbClr val="000000"/>
                </a:solidFill>
              </a:defRPr>
            </a:pPr>
            <a:r>
              <a:rPr sz="2800" b="1" i="1" dirty="0">
                <a:solidFill>
                  <a:srgbClr val="85604A"/>
                </a:solidFill>
              </a:rPr>
              <a:t>(1844)</a:t>
            </a:r>
          </a:p>
          <a:p>
            <a:pPr defTabSz="205376">
              <a:defRPr sz="1800">
                <a:solidFill>
                  <a:srgbClr val="000000"/>
                </a:solidFill>
              </a:defRPr>
            </a:pPr>
            <a:r>
              <a:rPr sz="2100" b="1" dirty="0" err="1">
                <a:solidFill>
                  <a:srgbClr val="85604A"/>
                </a:solidFill>
              </a:rPr>
              <a:t>Gustave</a:t>
            </a:r>
            <a:r>
              <a:rPr sz="2100" b="1" dirty="0">
                <a:solidFill>
                  <a:srgbClr val="85604A"/>
                </a:solidFill>
              </a:rPr>
              <a:t> Courbet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509198" y="3787387"/>
            <a:ext cx="2795353" cy="1290675"/>
          </a:xfrm>
          <a:prstGeom prst="rect">
            <a:avLst/>
          </a:prstGeom>
        </p:spPr>
        <p:txBody>
          <a:bodyPr/>
          <a:lstStyle/>
          <a:p>
            <a:pPr defTabSz="320385">
              <a:defRPr sz="1800" b="0">
                <a:solidFill>
                  <a:srgbClr val="000000"/>
                </a:solidFill>
              </a:defRPr>
            </a:pPr>
            <a:r>
              <a:rPr sz="1400" b="1" dirty="0" err="1">
                <a:solidFill>
                  <a:srgbClr val="625B48"/>
                </a:solidFill>
              </a:rPr>
              <a:t>Musée</a:t>
            </a:r>
            <a:r>
              <a:rPr sz="1400" b="1" dirty="0">
                <a:solidFill>
                  <a:srgbClr val="625B48"/>
                </a:solidFill>
              </a:rPr>
              <a:t> des Beaux-Arts</a:t>
            </a:r>
          </a:p>
          <a:p>
            <a:pPr defTabSz="320385">
              <a:defRPr sz="1800" b="0">
                <a:solidFill>
                  <a:srgbClr val="000000"/>
                </a:solidFill>
              </a:defRPr>
            </a:pPr>
            <a:r>
              <a:rPr sz="1400" b="1" dirty="0">
                <a:solidFill>
                  <a:srgbClr val="625B48"/>
                </a:solidFill>
              </a:rPr>
              <a:t>Lyon, France</a:t>
            </a:r>
          </a:p>
        </p:txBody>
      </p:sp>
      <p:pic>
        <p:nvPicPr>
          <p:cNvPr id="75" name="Picture 7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7380" y="436992"/>
            <a:ext cx="4494287" cy="59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5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0" y="304800"/>
            <a:ext cx="3131630" cy="2743200"/>
          </a:xfrm>
          <a:prstGeom prst="rect">
            <a:avLst/>
          </a:prstGeom>
        </p:spPr>
        <p:txBody>
          <a:bodyPr/>
          <a:lstStyle/>
          <a:p>
            <a:pPr defTabSz="176623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85604A"/>
                </a:solidFill>
              </a:rPr>
              <a:t>The Desperate Man</a:t>
            </a:r>
          </a:p>
          <a:p>
            <a:pPr defTabSz="176623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85604A"/>
                </a:solidFill>
              </a:rPr>
              <a:t>(1843-45)</a:t>
            </a:r>
          </a:p>
          <a:p>
            <a:pPr defTabSz="176623">
              <a:defRPr sz="180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rgbClr val="85604A"/>
                </a:solidFill>
              </a:rPr>
              <a:t>Gustave</a:t>
            </a:r>
            <a:r>
              <a:rPr sz="2400" b="1" dirty="0">
                <a:solidFill>
                  <a:srgbClr val="85604A"/>
                </a:solidFill>
              </a:rPr>
              <a:t> Courbet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6132964" y="5825464"/>
            <a:ext cx="2868367" cy="762915"/>
          </a:xfrm>
          <a:prstGeom prst="rect">
            <a:avLst/>
          </a:prstGeom>
        </p:spPr>
        <p:txBody>
          <a:bodyPr/>
          <a:lstStyle>
            <a:lvl1pPr defTabSz="514095">
              <a:defRPr sz="2288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625B48"/>
                </a:solidFill>
              </a:rPr>
              <a:t>Private Collection</a:t>
            </a:r>
          </a:p>
        </p:txBody>
      </p:sp>
      <p:pic>
        <p:nvPicPr>
          <p:cNvPr id="79" name="Picture 7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609600"/>
            <a:ext cx="5636877" cy="45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7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474</TotalTime>
  <Words>676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Courier New</vt:lpstr>
      <vt:lpstr>Palatino Linotype</vt:lpstr>
      <vt:lpstr>Times Roman</vt:lpstr>
      <vt:lpstr>Verdana</vt:lpstr>
      <vt:lpstr>Executive</vt:lpstr>
      <vt:lpstr>Memoirs: Definitions, Examples, and Idea-Starters</vt:lpstr>
      <vt:lpstr>What is a memoir?</vt:lpstr>
      <vt:lpstr>Memoirs allows us…</vt:lpstr>
      <vt:lpstr>Books For Example…</vt:lpstr>
      <vt:lpstr>Graphic Memoir</vt:lpstr>
      <vt:lpstr>PowerPoint Presentation</vt:lpstr>
      <vt:lpstr>Vincent Van Gogh Self Portrait 1889</vt:lpstr>
      <vt:lpstr>The Lovers in the Countryside (1844) Gustave Courbet</vt:lpstr>
      <vt:lpstr>The Desperate Man (1843-45) Gustave Courbet</vt:lpstr>
      <vt:lpstr>The Wounded Man (1844-1854) Gustave Courbet</vt:lpstr>
      <vt:lpstr>Memoirs in Music</vt:lpstr>
      <vt:lpstr>Brainstorming…</vt:lpstr>
      <vt:lpstr>Imagine you are in the moment…</vt:lpstr>
      <vt:lpstr>The Backstory…</vt:lpstr>
      <vt:lpstr>Reflection #1…</vt:lpstr>
      <vt:lpstr>Identify the main events of this memory in at least 5 steps…</vt:lpstr>
      <vt:lpstr>Reflection #2…</vt:lpstr>
      <vt:lpstr>Reflection #3…</vt:lpstr>
      <vt:lpstr>Reflection #4…</vt:lpstr>
      <vt:lpstr>PowerPoint Presentation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Memoirs: Definitions, Examples, and Idea-Starters</dc:title>
  <dc:creator>User</dc:creator>
  <cp:lastModifiedBy>Malloy Sean P</cp:lastModifiedBy>
  <cp:revision>15</cp:revision>
  <dcterms:created xsi:type="dcterms:W3CDTF">2016-04-11T19:31:59Z</dcterms:created>
  <dcterms:modified xsi:type="dcterms:W3CDTF">2017-05-01T20:36:35Z</dcterms:modified>
</cp:coreProperties>
</file>