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26706DE-C67D-4D9C-A9D5-CB8EB00B39AD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1F1A5E7-6209-4F94-95D6-E03DC68BF4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90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A7C5-1E38-4E73-AA42-9F5B6BD32B1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A7C5-1E38-4E73-AA42-9F5B6BD32B1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A7C5-1E38-4E73-AA42-9F5B6BD32B1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A7C5-1E38-4E73-AA42-9F5B6BD32B1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A7C5-1E38-4E73-AA42-9F5B6BD32B1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A7C5-1E38-4E73-AA42-9F5B6BD32B1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A7C5-1E38-4E73-AA42-9F5B6BD32B1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A7C5-1E38-4E73-AA42-9F5B6BD32B1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A7C5-1E38-4E73-AA42-9F5B6BD32B1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A7C5-1E38-4E73-AA42-9F5B6BD32B1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A7C5-1E38-4E73-AA42-9F5B6BD32B1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F97A7C5-1E38-4E73-AA42-9F5B6BD32B11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B7DF51F-D09E-4B28-A7F5-18E0365E548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Language of Shakespeare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Please copy into the Grammar / Vocabulary section of your notebook.  These vocabulary terms and phrases are important to know in order to understand the language of William Shakespeare.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98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Terms in context…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anon—</a:t>
            </a:r>
            <a:r>
              <a:rPr lang="en-US" dirty="0"/>
              <a:t>right now, OR “I come right away”……. </a:t>
            </a:r>
            <a:r>
              <a:rPr lang="en-US" i="1" dirty="0"/>
              <a:t>“Anon, good nurse! Speak!”</a:t>
            </a:r>
            <a:endParaRPr lang="en-US" dirty="0" smtClean="0">
              <a:effectLst/>
            </a:endParaRPr>
          </a:p>
          <a:p>
            <a:r>
              <a:rPr lang="en-US" b="1" dirty="0"/>
              <a:t>art</a:t>
            </a:r>
            <a:r>
              <a:rPr lang="en-US" dirty="0"/>
              <a:t>—are, OR skill……</a:t>
            </a:r>
            <a:r>
              <a:rPr lang="en-US" i="1" dirty="0"/>
              <a:t>“Thou art dead; no physician’s art can save you.”</a:t>
            </a:r>
            <a:endParaRPr lang="en-US" dirty="0" smtClean="0">
              <a:effectLst/>
            </a:endParaRPr>
          </a:p>
          <a:p>
            <a:r>
              <a:rPr lang="en-US" b="1" dirty="0"/>
              <a:t>dost or doth—</a:t>
            </a:r>
            <a:r>
              <a:rPr lang="en-US" dirty="0"/>
              <a:t>does or do……</a:t>
            </a:r>
            <a:r>
              <a:rPr lang="en-US" i="1" dirty="0"/>
              <a:t>“Dost thou know the time?”</a:t>
            </a:r>
            <a:endParaRPr lang="en-US" dirty="0" smtClean="0">
              <a:effectLst/>
            </a:endParaRPr>
          </a:p>
          <a:p>
            <a:r>
              <a:rPr lang="en-US" b="1" dirty="0"/>
              <a:t>ere</a:t>
            </a:r>
            <a:r>
              <a:rPr lang="en-US" dirty="0"/>
              <a:t>—before……</a:t>
            </a:r>
            <a:r>
              <a:rPr lang="en-US" i="1" dirty="0"/>
              <a:t>“We must leave ere daybreak.”</a:t>
            </a:r>
            <a:endParaRPr lang="en-US" dirty="0" smtClean="0">
              <a:effectLst/>
            </a:endParaRPr>
          </a:p>
          <a:p>
            <a:r>
              <a:rPr lang="en-US" b="1" dirty="0"/>
              <a:t>fain</a:t>
            </a:r>
            <a:r>
              <a:rPr lang="en-US" dirty="0"/>
              <a:t>—gladly……</a:t>
            </a:r>
            <a:r>
              <a:rPr lang="en-US" i="1" dirty="0"/>
              <a:t>“I fain would bake Mr. Love cookies if I could get an A.”</a:t>
            </a:r>
            <a:endParaRPr lang="en-US" dirty="0" smtClean="0">
              <a:effectLst/>
            </a:endParaRPr>
          </a:p>
          <a:p>
            <a:r>
              <a:rPr lang="en-US" b="1" dirty="0"/>
              <a:t>fie</a:t>
            </a:r>
            <a:r>
              <a:rPr lang="en-US" dirty="0"/>
              <a:t>—an exclamation of dismay or disgust……</a:t>
            </a:r>
            <a:r>
              <a:rPr lang="en-US" i="1" dirty="0"/>
              <a:t>“You cheated? Fie upon it!”</a:t>
            </a:r>
            <a:r>
              <a:rPr lang="en-US" dirty="0"/>
              <a:t> OR </a:t>
            </a:r>
            <a:r>
              <a:rPr lang="en-US" i="1" dirty="0"/>
              <a:t>“Fie! Are you mad?”</a:t>
            </a:r>
            <a:endParaRPr lang="en-US" dirty="0" smtClean="0">
              <a:effectLst/>
            </a:endParaRPr>
          </a:p>
          <a:p>
            <a:r>
              <a:rPr lang="en-US" b="1" dirty="0"/>
              <a:t>hark</a:t>
            </a:r>
            <a:r>
              <a:rPr lang="en-US" dirty="0"/>
              <a:t>—listen……. </a:t>
            </a:r>
            <a:r>
              <a:rPr lang="en-US" i="1" dirty="0"/>
              <a:t>“Hark to the owl,” OR “Hark! The herald angels sing!”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hence</a:t>
            </a:r>
            <a:r>
              <a:rPr lang="en-US" dirty="0" smtClean="0"/>
              <a:t>—away…..</a:t>
            </a:r>
            <a:r>
              <a:rPr lang="en-US" i="1" dirty="0" smtClean="0"/>
              <a:t>“Get thee hence, beggar!”</a:t>
            </a:r>
            <a:r>
              <a:rPr lang="en-US" dirty="0" smtClean="0"/>
              <a:t> OR </a:t>
            </a:r>
            <a:r>
              <a:rPr lang="en-US" i="1" dirty="0" smtClean="0"/>
              <a:t>“We must hence before the army arrives.”</a:t>
            </a:r>
            <a:endParaRPr lang="en-US" dirty="0" smtClean="0">
              <a:effectLst/>
            </a:endParaRPr>
          </a:p>
          <a:p>
            <a:r>
              <a:rPr lang="en-US" b="1" dirty="0" err="1" smtClean="0"/>
              <a:t>hie</a:t>
            </a:r>
            <a:r>
              <a:rPr lang="en-US" dirty="0" smtClean="0"/>
              <a:t>—hurry……</a:t>
            </a:r>
            <a:r>
              <a:rPr lang="en-US" i="1" dirty="0" smtClean="0"/>
              <a:t>“</a:t>
            </a:r>
            <a:r>
              <a:rPr lang="en-US" i="1" dirty="0" err="1" smtClean="0"/>
              <a:t>Hie</a:t>
            </a:r>
            <a:r>
              <a:rPr lang="en-US" i="1" dirty="0" smtClean="0"/>
              <a:t> thee hence, or lose your life!”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hither</a:t>
            </a:r>
            <a:r>
              <a:rPr lang="en-US" dirty="0" smtClean="0"/>
              <a:t>—here…..</a:t>
            </a:r>
            <a:r>
              <a:rPr lang="en-US" i="1" dirty="0" smtClean="0"/>
              <a:t>“Come hither, young lad.”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thither</a:t>
            </a:r>
            <a:r>
              <a:rPr lang="en-US" dirty="0" smtClean="0"/>
              <a:t>—there……</a:t>
            </a:r>
            <a:r>
              <a:rPr lang="en-US" i="1" dirty="0" smtClean="0"/>
              <a:t>“Look to the east—thither doth the sun arise.”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hath—</a:t>
            </a:r>
            <a:r>
              <a:rPr lang="en-US" dirty="0" smtClean="0"/>
              <a:t>has……… </a:t>
            </a:r>
            <a:r>
              <a:rPr lang="en-US" i="1" dirty="0" smtClean="0"/>
              <a:t>“He hath killed many a man.” OR “He hath a horse.”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ho—</a:t>
            </a:r>
            <a:r>
              <a:rPr lang="en-US" dirty="0" smtClean="0"/>
              <a:t>hey (roughly equivalent). </a:t>
            </a:r>
            <a:r>
              <a:rPr lang="en-US" i="1" dirty="0" smtClean="0"/>
              <a:t>“Lucius, ho!” [Brutus calling his servant]</a:t>
            </a:r>
            <a:r>
              <a:rPr lang="en-US" dirty="0" smtClean="0"/>
              <a:t> 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46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Terms in context, cont’d…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mark</a:t>
            </a:r>
            <a:r>
              <a:rPr lang="en-US" dirty="0" smtClean="0"/>
              <a:t>—pay attention to…….. </a:t>
            </a:r>
            <a:r>
              <a:rPr lang="en-US" i="1" dirty="0" smtClean="0"/>
              <a:t>“Mark my words.”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marry</a:t>
            </a:r>
            <a:r>
              <a:rPr lang="en-US" dirty="0" smtClean="0"/>
              <a:t>—indeed……</a:t>
            </a:r>
            <a:r>
              <a:rPr lang="en-US" i="1" dirty="0" smtClean="0"/>
              <a:t>“He says I should respond quickly; marry, I want to.”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pray/</a:t>
            </a:r>
            <a:r>
              <a:rPr lang="en-US" b="1" dirty="0" err="1" smtClean="0"/>
              <a:t>prithee</a:t>
            </a:r>
            <a:r>
              <a:rPr lang="en-US" dirty="0" smtClean="0"/>
              <a:t>—a polite way of asking something……</a:t>
            </a:r>
            <a:r>
              <a:rPr lang="en-US" i="1" dirty="0" smtClean="0"/>
              <a:t>“I </a:t>
            </a:r>
            <a:r>
              <a:rPr lang="en-US" i="1" dirty="0" err="1" smtClean="0"/>
              <a:t>prithee</a:t>
            </a:r>
            <a:r>
              <a:rPr lang="en-US" i="1" dirty="0" smtClean="0"/>
              <a:t> answer the question.”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saucy</a:t>
            </a:r>
            <a:r>
              <a:rPr lang="en-US" dirty="0" smtClean="0"/>
              <a:t>—cheeky; sassy……</a:t>
            </a:r>
            <a:r>
              <a:rPr lang="en-US" i="1" dirty="0" smtClean="0"/>
              <a:t>“Hence, thou saucy boy!”</a:t>
            </a:r>
            <a:endParaRPr lang="en-US" dirty="0" smtClean="0">
              <a:effectLst/>
            </a:endParaRPr>
          </a:p>
          <a:p>
            <a:r>
              <a:rPr lang="en-US" b="1" dirty="0" err="1" smtClean="0"/>
              <a:t>sirrah</a:t>
            </a:r>
            <a:r>
              <a:rPr lang="en-US" dirty="0" smtClean="0"/>
              <a:t>—a term of address used for inferiors……</a:t>
            </a:r>
            <a:r>
              <a:rPr lang="en-US" i="1" dirty="0" smtClean="0"/>
              <a:t>“</a:t>
            </a:r>
            <a:r>
              <a:rPr lang="en-US" i="1" dirty="0" err="1" smtClean="0"/>
              <a:t>Sirrah</a:t>
            </a:r>
            <a:r>
              <a:rPr lang="en-US" i="1" dirty="0" smtClean="0"/>
              <a:t>, bring the letter over here.”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thee</a:t>
            </a:r>
            <a:r>
              <a:rPr lang="en-US" dirty="0" smtClean="0"/>
              <a:t>—you……</a:t>
            </a:r>
            <a:r>
              <a:rPr lang="en-US" i="1" dirty="0" smtClean="0"/>
              <a:t>“When will I see thee next?”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/>
              <a:t>thou</a:t>
            </a:r>
            <a:r>
              <a:rPr lang="en-US" dirty="0" smtClean="0"/>
              <a:t>—you……</a:t>
            </a:r>
            <a:r>
              <a:rPr lang="en-US" i="1" dirty="0" smtClean="0"/>
              <a:t>“Thou art a villain.”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thy</a:t>
            </a:r>
            <a:r>
              <a:rPr lang="en-US" dirty="0" smtClean="0"/>
              <a:t>—your……</a:t>
            </a:r>
            <a:r>
              <a:rPr lang="en-US" i="1" dirty="0" smtClean="0"/>
              <a:t>“Thy name is more hateful than thy face.”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whence—</a:t>
            </a:r>
            <a:r>
              <a:rPr lang="en-US" dirty="0" smtClean="0"/>
              <a:t>from where…….. </a:t>
            </a:r>
            <a:r>
              <a:rPr lang="en-US" i="1" dirty="0" smtClean="0"/>
              <a:t>“Whence came that news?” OR “Return to whence you came.”</a:t>
            </a:r>
            <a:endParaRPr lang="en-US" dirty="0" smtClean="0">
              <a:effectLst/>
            </a:endParaRPr>
          </a:p>
          <a:p>
            <a:r>
              <a:rPr lang="en-US" b="1" dirty="0" smtClean="0"/>
              <a:t>wherefore</a:t>
            </a:r>
            <a:r>
              <a:rPr lang="en-US" dirty="0" smtClean="0"/>
              <a:t>—why……</a:t>
            </a:r>
            <a:r>
              <a:rPr lang="en-US" i="1" dirty="0" smtClean="0"/>
              <a:t>“Wherefore dost thou leave?”</a:t>
            </a:r>
            <a:r>
              <a:rPr lang="en-US" dirty="0" smtClean="0"/>
              <a:t> OR </a:t>
            </a:r>
            <a:r>
              <a:rPr lang="en-US" i="1" dirty="0" smtClean="0"/>
              <a:t>“Romeo, Romeo, wherefore art thou Romeo?” </a:t>
            </a:r>
            <a:r>
              <a:rPr lang="en-US" dirty="0" smtClean="0"/>
              <a:t>[As in, “why can’t you be someone else, whom my family doesn’t hate?”]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634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Terms, cont’d…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600" b="1" dirty="0" smtClean="0"/>
              <a:t>Abhor</a:t>
            </a:r>
            <a:r>
              <a:rPr lang="en-US" sz="3600" dirty="0" smtClean="0"/>
              <a:t> – To reject, disdain</a:t>
            </a:r>
          </a:p>
          <a:p>
            <a:r>
              <a:rPr lang="en-US" sz="3600" b="1" dirty="0" smtClean="0"/>
              <a:t>Absolute</a:t>
            </a:r>
            <a:r>
              <a:rPr lang="en-US" sz="3600" dirty="0" smtClean="0"/>
              <a:t> – Without flaw, perfect</a:t>
            </a:r>
          </a:p>
          <a:p>
            <a:r>
              <a:rPr lang="en-US" sz="3600" b="1" dirty="0" smtClean="0"/>
              <a:t>Addiction</a:t>
            </a:r>
            <a:r>
              <a:rPr lang="en-US" sz="3600" dirty="0" smtClean="0"/>
              <a:t> – Tendency, proneness</a:t>
            </a:r>
          </a:p>
          <a:p>
            <a:r>
              <a:rPr lang="en-US" sz="3600" b="1" dirty="0" smtClean="0"/>
              <a:t>Balk</a:t>
            </a:r>
            <a:r>
              <a:rPr lang="en-US" sz="3600" dirty="0" smtClean="0"/>
              <a:t> – To hesitate, chop; to dispute</a:t>
            </a:r>
          </a:p>
          <a:p>
            <a:r>
              <a:rPr lang="en-US" sz="3600" b="1" dirty="0" smtClean="0"/>
              <a:t>Brave</a:t>
            </a:r>
            <a:r>
              <a:rPr lang="en-US" sz="3600" dirty="0" smtClean="0"/>
              <a:t> – Handsome</a:t>
            </a:r>
          </a:p>
          <a:p>
            <a:r>
              <a:rPr lang="en-US" sz="3600" b="1" dirty="0" smtClean="0"/>
              <a:t>Character</a:t>
            </a:r>
            <a:r>
              <a:rPr lang="en-US" sz="3600" dirty="0" smtClean="0"/>
              <a:t> – Letter, word</a:t>
            </a:r>
          </a:p>
          <a:p>
            <a:r>
              <a:rPr lang="en-US" sz="3600" b="1" dirty="0" smtClean="0"/>
              <a:t>Coil</a:t>
            </a:r>
            <a:r>
              <a:rPr lang="en-US" sz="3600" dirty="0" smtClean="0"/>
              <a:t> – Distress, trouble</a:t>
            </a:r>
          </a:p>
          <a:p>
            <a:r>
              <a:rPr lang="en-US" sz="3600" b="1" dirty="0" smtClean="0"/>
              <a:t>Couch </a:t>
            </a:r>
            <a:r>
              <a:rPr lang="en-US" sz="3600" dirty="0" smtClean="0"/>
              <a:t>– To go to sleep</a:t>
            </a:r>
          </a:p>
          <a:p>
            <a:r>
              <a:rPr lang="en-US" sz="3600" b="1" dirty="0" smtClean="0"/>
              <a:t>Cunning</a:t>
            </a:r>
            <a:r>
              <a:rPr lang="en-US" sz="3600" dirty="0" smtClean="0"/>
              <a:t> – Clever, sharp</a:t>
            </a:r>
          </a:p>
          <a:p>
            <a:r>
              <a:rPr lang="en-US" sz="3600" b="1" dirty="0" err="1" smtClean="0"/>
              <a:t>Delation</a:t>
            </a:r>
            <a:r>
              <a:rPr lang="en-US" sz="3600" b="1" dirty="0" smtClean="0"/>
              <a:t> </a:t>
            </a:r>
            <a:r>
              <a:rPr lang="en-US" sz="3600" dirty="0" smtClean="0"/>
              <a:t>– Accusation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300" b="1" dirty="0" smtClean="0"/>
              <a:t>Deserving </a:t>
            </a:r>
            <a:r>
              <a:rPr lang="en-US" sz="3300" dirty="0" smtClean="0"/>
              <a:t>– Merit, reward</a:t>
            </a:r>
          </a:p>
          <a:p>
            <a:r>
              <a:rPr lang="en-US" sz="3300" b="1" dirty="0" smtClean="0"/>
              <a:t>Draw </a:t>
            </a:r>
            <a:r>
              <a:rPr lang="en-US" sz="3300" dirty="0" smtClean="0"/>
              <a:t>– To bring near, call to</a:t>
            </a:r>
          </a:p>
          <a:p>
            <a:r>
              <a:rPr lang="en-US" sz="3300" b="1" dirty="0" err="1" smtClean="0"/>
              <a:t>Egal</a:t>
            </a:r>
            <a:r>
              <a:rPr lang="en-US" sz="3300" dirty="0" smtClean="0"/>
              <a:t> – Equal</a:t>
            </a:r>
          </a:p>
          <a:p>
            <a:r>
              <a:rPr lang="en-US" sz="3300" b="1" dirty="0" smtClean="0"/>
              <a:t>Emboss</a:t>
            </a:r>
            <a:r>
              <a:rPr lang="en-US" sz="3300" dirty="0" smtClean="0"/>
              <a:t> – To track with the intent to kill</a:t>
            </a:r>
          </a:p>
          <a:p>
            <a:r>
              <a:rPr lang="en-US" sz="3300" b="1" dirty="0" smtClean="0"/>
              <a:t>Expedience</a:t>
            </a:r>
            <a:r>
              <a:rPr lang="en-US" sz="3300" dirty="0" smtClean="0"/>
              <a:t> – Quickness</a:t>
            </a:r>
          </a:p>
          <a:p>
            <a:r>
              <a:rPr lang="en-US" sz="3300" b="1" dirty="0" smtClean="0"/>
              <a:t>Fancy </a:t>
            </a:r>
            <a:r>
              <a:rPr lang="en-US" sz="3300" dirty="0" smtClean="0"/>
              <a:t>– To desire</a:t>
            </a:r>
          </a:p>
          <a:p>
            <a:r>
              <a:rPr lang="en-US" sz="3300" b="1" dirty="0" smtClean="0"/>
              <a:t>Fear</a:t>
            </a:r>
            <a:r>
              <a:rPr lang="en-US" sz="3300" dirty="0" smtClean="0"/>
              <a:t> – To scare, frighten</a:t>
            </a:r>
          </a:p>
          <a:p>
            <a:r>
              <a:rPr lang="en-US" sz="3300" b="1" dirty="0" smtClean="0"/>
              <a:t>Front</a:t>
            </a:r>
            <a:r>
              <a:rPr lang="en-US" sz="3300" dirty="0" smtClean="0"/>
              <a:t> – To oppose, affront, object</a:t>
            </a:r>
          </a:p>
          <a:p>
            <a:r>
              <a:rPr lang="en-US" sz="3300" b="1" dirty="0" err="1" smtClean="0"/>
              <a:t>Gast</a:t>
            </a:r>
            <a:r>
              <a:rPr lang="en-US" sz="3300" dirty="0" smtClean="0"/>
              <a:t> – Scared, aghast</a:t>
            </a:r>
          </a:p>
          <a:p>
            <a:r>
              <a:rPr lang="en-US" sz="3300" b="1" dirty="0" smtClean="0"/>
              <a:t>Grave</a:t>
            </a:r>
            <a:r>
              <a:rPr lang="en-US" sz="3300" dirty="0" smtClean="0"/>
              <a:t> – To inter, bury</a:t>
            </a:r>
          </a:p>
          <a:p>
            <a:r>
              <a:rPr lang="en-US" sz="3300" b="1" dirty="0" smtClean="0"/>
              <a:t>Heavy</a:t>
            </a:r>
            <a:r>
              <a:rPr lang="en-US" sz="3300" dirty="0" smtClean="0"/>
              <a:t> – Sad, painful, mournful</a:t>
            </a:r>
          </a:p>
          <a:p>
            <a:r>
              <a:rPr lang="en-US" sz="3300" b="1" dirty="0" smtClean="0"/>
              <a:t>Honest</a:t>
            </a:r>
            <a:r>
              <a:rPr lang="en-US" sz="3300" dirty="0" smtClean="0"/>
              <a:t> – Pure</a:t>
            </a:r>
          </a:p>
          <a:p>
            <a:r>
              <a:rPr lang="en-US" sz="3300" b="1" dirty="0" smtClean="0"/>
              <a:t>Inherit</a:t>
            </a:r>
            <a:r>
              <a:rPr lang="en-US" sz="3300" dirty="0" smtClean="0"/>
              <a:t> – Given; to accept or believe</a:t>
            </a:r>
          </a:p>
          <a:p>
            <a:r>
              <a:rPr lang="en-US" sz="3300" b="1" dirty="0" err="1" smtClean="0"/>
              <a:t>Intepinse</a:t>
            </a:r>
            <a:r>
              <a:rPr lang="en-US" sz="3300" dirty="0" smtClean="0"/>
              <a:t> – Impossible to untangle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2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 Terms, cont’d…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1400" b="1" dirty="0" smtClean="0"/>
              <a:t>Judicious</a:t>
            </a:r>
            <a:r>
              <a:rPr lang="en-US" sz="1400" dirty="0" smtClean="0"/>
              <a:t> – Fair, equitable</a:t>
            </a:r>
          </a:p>
          <a:p>
            <a:r>
              <a:rPr lang="en-US" sz="1400" b="1" dirty="0" smtClean="0"/>
              <a:t>Knap</a:t>
            </a:r>
            <a:r>
              <a:rPr lang="en-US" sz="1400" dirty="0" smtClean="0"/>
              <a:t> – To hit, strike</a:t>
            </a:r>
          </a:p>
          <a:p>
            <a:r>
              <a:rPr lang="en-US" sz="1400" b="1" dirty="0" smtClean="0"/>
              <a:t>Knave</a:t>
            </a:r>
            <a:r>
              <a:rPr lang="en-US" sz="1400" dirty="0" smtClean="0"/>
              <a:t> – A young boy, a servant</a:t>
            </a:r>
          </a:p>
          <a:p>
            <a:r>
              <a:rPr lang="en-US" sz="1400" b="1" dirty="0" smtClean="0"/>
              <a:t>Land</a:t>
            </a:r>
            <a:r>
              <a:rPr lang="en-US" sz="1400" dirty="0" smtClean="0"/>
              <a:t> – Yard</a:t>
            </a:r>
          </a:p>
          <a:p>
            <a:r>
              <a:rPr lang="en-US" sz="1400" b="1" dirty="0" smtClean="0"/>
              <a:t>Lapsed</a:t>
            </a:r>
            <a:r>
              <a:rPr lang="en-US" sz="1400" dirty="0" smtClean="0"/>
              <a:t> – Shocked, overcome</a:t>
            </a:r>
          </a:p>
          <a:p>
            <a:r>
              <a:rPr lang="en-US" sz="1400" b="1" dirty="0" smtClean="0"/>
              <a:t>Mad</a:t>
            </a:r>
            <a:r>
              <a:rPr lang="en-US" sz="1400" dirty="0" smtClean="0"/>
              <a:t> – Crazy, wild</a:t>
            </a:r>
          </a:p>
          <a:p>
            <a:r>
              <a:rPr lang="en-US" sz="1400" b="1" dirty="0" smtClean="0"/>
              <a:t>Mate</a:t>
            </a:r>
            <a:r>
              <a:rPr lang="en-US" sz="1400" dirty="0" smtClean="0"/>
              <a:t> – To confuse; to match</a:t>
            </a:r>
          </a:p>
          <a:p>
            <a:r>
              <a:rPr lang="en-US" sz="1400" b="1" dirty="0" smtClean="0"/>
              <a:t>Note</a:t>
            </a:r>
            <a:r>
              <a:rPr lang="en-US" sz="1400" dirty="0" smtClean="0"/>
              <a:t> – Bill, list; to take note of</a:t>
            </a:r>
          </a:p>
          <a:p>
            <a:r>
              <a:rPr lang="en-US" sz="1400" b="1" dirty="0" smtClean="0"/>
              <a:t>O’er-</a:t>
            </a:r>
            <a:r>
              <a:rPr lang="en-US" sz="1400" b="1" dirty="0" err="1" smtClean="0"/>
              <a:t>rauhot</a:t>
            </a:r>
            <a:r>
              <a:rPr lang="en-US" sz="1400" b="1" dirty="0" smtClean="0"/>
              <a:t>, O’er </a:t>
            </a:r>
            <a:r>
              <a:rPr lang="en-US" sz="1400" b="1" dirty="0" err="1" smtClean="0"/>
              <a:t>wroght</a:t>
            </a:r>
            <a:r>
              <a:rPr lang="en-US" sz="1400" dirty="0" smtClean="0"/>
              <a:t> – Overcome</a:t>
            </a:r>
          </a:p>
          <a:p>
            <a:r>
              <a:rPr lang="en-US" sz="1400" b="1" dirty="0" smtClean="0"/>
              <a:t>Ought</a:t>
            </a:r>
            <a:r>
              <a:rPr lang="en-US" sz="1400" dirty="0" smtClean="0"/>
              <a:t> – Privy to, promised</a:t>
            </a:r>
          </a:p>
          <a:p>
            <a:r>
              <a:rPr lang="en-US" sz="1400" b="1" dirty="0" smtClean="0"/>
              <a:t>Painful</a:t>
            </a:r>
            <a:r>
              <a:rPr lang="en-US" sz="1400" dirty="0" smtClean="0"/>
              <a:t> – Difficult, hard to do</a:t>
            </a:r>
          </a:p>
          <a:p>
            <a:r>
              <a:rPr lang="en-US" sz="1400" b="1" dirty="0" smtClean="0"/>
              <a:t>Pall</a:t>
            </a:r>
            <a:r>
              <a:rPr lang="en-US" sz="1400" dirty="0" smtClean="0"/>
              <a:t> – To wrap up</a:t>
            </a:r>
          </a:p>
          <a:p>
            <a:r>
              <a:rPr lang="en-US" sz="1400" b="1" dirty="0" err="1" smtClean="0"/>
              <a:t>Particoat</a:t>
            </a:r>
            <a:r>
              <a:rPr lang="en-US" sz="1400" dirty="0" smtClean="0"/>
              <a:t> – To cover in colorful fabric</a:t>
            </a:r>
          </a:p>
          <a:p>
            <a:r>
              <a:rPr lang="en-US" sz="1400" b="1" dirty="0" smtClean="0"/>
              <a:t>Perpend</a:t>
            </a:r>
            <a:r>
              <a:rPr lang="en-US" sz="1400" dirty="0" smtClean="0"/>
              <a:t> – To think of, consider</a:t>
            </a:r>
          </a:p>
          <a:p>
            <a:r>
              <a:rPr lang="en-US" sz="1400" b="1" dirty="0" smtClean="0"/>
              <a:t>Quaint</a:t>
            </a:r>
            <a:r>
              <a:rPr lang="en-US" sz="1400" dirty="0" smtClean="0"/>
              <a:t> – Beautiful, ornate</a:t>
            </a:r>
          </a:p>
          <a:p>
            <a:r>
              <a:rPr lang="en-US" sz="1400" b="1" dirty="0" smtClean="0"/>
              <a:t>Quake</a:t>
            </a:r>
            <a:r>
              <a:rPr lang="en-US" sz="1400" dirty="0" smtClean="0"/>
              <a:t> – To shake, tremble</a:t>
            </a:r>
          </a:p>
          <a:p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5600" b="1" dirty="0" smtClean="0"/>
              <a:t>Quicken</a:t>
            </a:r>
            <a:r>
              <a:rPr lang="en-US" sz="5600" dirty="0" smtClean="0"/>
              <a:t> – To bring to life, bring to one’s senses</a:t>
            </a:r>
          </a:p>
          <a:p>
            <a:r>
              <a:rPr lang="en-US" sz="5600" b="1" dirty="0" smtClean="0"/>
              <a:t>Rapture</a:t>
            </a:r>
            <a:r>
              <a:rPr lang="en-US" sz="5600" dirty="0" smtClean="0"/>
              <a:t> – A fit, ecstasy</a:t>
            </a:r>
          </a:p>
          <a:p>
            <a:r>
              <a:rPr lang="en-US" sz="5600" b="1" dirty="0" smtClean="0"/>
              <a:t>Retire</a:t>
            </a:r>
            <a:r>
              <a:rPr lang="en-US" sz="5600" dirty="0" smtClean="0"/>
              <a:t>- To go to bed, to retreat</a:t>
            </a:r>
          </a:p>
          <a:p>
            <a:r>
              <a:rPr lang="en-US" sz="5600" b="1" dirty="0" err="1" smtClean="0"/>
              <a:t>Ravin</a:t>
            </a:r>
            <a:r>
              <a:rPr lang="en-US" sz="5600" dirty="0" smtClean="0"/>
              <a:t> – Likely to destroy; hunger</a:t>
            </a:r>
          </a:p>
          <a:p>
            <a:r>
              <a:rPr lang="en-US" sz="5600" b="1" dirty="0" smtClean="0"/>
              <a:t>Respect</a:t>
            </a:r>
            <a:r>
              <a:rPr lang="en-US" sz="5600" dirty="0" smtClean="0"/>
              <a:t> – Forethought, consideration</a:t>
            </a:r>
          </a:p>
          <a:p>
            <a:r>
              <a:rPr lang="en-US" sz="5600" b="1" dirty="0" smtClean="0"/>
              <a:t>Shrift</a:t>
            </a:r>
            <a:r>
              <a:rPr lang="en-US" sz="5600" dirty="0" smtClean="0"/>
              <a:t> – To admit</a:t>
            </a:r>
          </a:p>
          <a:p>
            <a:r>
              <a:rPr lang="en-US" sz="5600" b="1" dirty="0" err="1" smtClean="0"/>
              <a:t>Simular</a:t>
            </a:r>
            <a:r>
              <a:rPr lang="en-US" sz="5600" dirty="0" smtClean="0"/>
              <a:t> – Counterfeit</a:t>
            </a:r>
          </a:p>
          <a:p>
            <a:r>
              <a:rPr lang="en-US" sz="5600" b="1" dirty="0" smtClean="0"/>
              <a:t>Still</a:t>
            </a:r>
            <a:r>
              <a:rPr lang="en-US" sz="5600" dirty="0" smtClean="0"/>
              <a:t> – Always, forever</a:t>
            </a:r>
          </a:p>
          <a:p>
            <a:r>
              <a:rPr lang="en-US" sz="5600" b="1" dirty="0" smtClean="0"/>
              <a:t>Subscription</a:t>
            </a:r>
            <a:r>
              <a:rPr lang="en-US" sz="5600" dirty="0" smtClean="0"/>
              <a:t> – Acquiescence, obedience</a:t>
            </a:r>
          </a:p>
          <a:p>
            <a:r>
              <a:rPr lang="en-US" sz="5600" b="1" dirty="0" smtClean="0"/>
              <a:t>Take</a:t>
            </a:r>
            <a:r>
              <a:rPr lang="en-US" sz="5600" dirty="0" smtClean="0"/>
              <a:t> – To overtake; to enthrall</a:t>
            </a:r>
          </a:p>
          <a:p>
            <a:r>
              <a:rPr lang="en-US" sz="5600" b="1" dirty="0" smtClean="0"/>
              <a:t>Tax</a:t>
            </a:r>
            <a:r>
              <a:rPr lang="en-US" sz="5600" dirty="0" smtClean="0"/>
              <a:t> – Blame, censure</a:t>
            </a:r>
          </a:p>
          <a:p>
            <a:r>
              <a:rPr lang="en-US" sz="5600" b="1" dirty="0" smtClean="0"/>
              <a:t>Testy</a:t>
            </a:r>
            <a:r>
              <a:rPr lang="en-US" sz="5600" dirty="0" smtClean="0"/>
              <a:t> – Worrisome</a:t>
            </a:r>
          </a:p>
          <a:p>
            <a:r>
              <a:rPr lang="en-US" sz="5600" b="1" dirty="0" smtClean="0"/>
              <a:t>Trigon</a:t>
            </a:r>
            <a:r>
              <a:rPr lang="en-US" sz="5600" dirty="0" smtClean="0"/>
              <a:t> – A triangle</a:t>
            </a:r>
          </a:p>
          <a:p>
            <a:r>
              <a:rPr lang="en-US" sz="5600" b="1" dirty="0" smtClean="0"/>
              <a:t>Undergo</a:t>
            </a:r>
            <a:r>
              <a:rPr lang="en-US" sz="5600" dirty="0" smtClean="0"/>
              <a:t> – To take on</a:t>
            </a:r>
          </a:p>
          <a:p>
            <a:r>
              <a:rPr lang="en-US" sz="5600" b="1" dirty="0" err="1" smtClean="0"/>
              <a:t>Unpregnant</a:t>
            </a:r>
            <a:r>
              <a:rPr lang="en-US" sz="5600" dirty="0" smtClean="0"/>
              <a:t> – Idiotic, inane</a:t>
            </a:r>
          </a:p>
          <a:p>
            <a:r>
              <a:rPr lang="en-US" sz="5600" b="1" dirty="0" smtClean="0"/>
              <a:t>Vile</a:t>
            </a:r>
            <a:r>
              <a:rPr lang="en-US" sz="5600" dirty="0" smtClean="0"/>
              <a:t> – Disgusting, hateful</a:t>
            </a:r>
          </a:p>
          <a:p>
            <a:r>
              <a:rPr lang="en-US" sz="5600" b="1" dirty="0" err="1" smtClean="0"/>
              <a:t>Vindicative</a:t>
            </a:r>
            <a:r>
              <a:rPr lang="en-US" sz="5600" dirty="0" smtClean="0"/>
              <a:t> – Vengeful</a:t>
            </a:r>
          </a:p>
          <a:p>
            <a:r>
              <a:rPr lang="en-US" sz="5600" b="1" dirty="0" smtClean="0"/>
              <a:t>Wall-eyed</a:t>
            </a:r>
            <a:r>
              <a:rPr lang="en-US" sz="5600" dirty="0" smtClean="0"/>
              <a:t> – Wide-eyed, angry, surprised</a:t>
            </a:r>
          </a:p>
          <a:p>
            <a:r>
              <a:rPr lang="en-US" sz="5600" b="1" dirty="0" smtClean="0"/>
              <a:t>Want</a:t>
            </a:r>
            <a:r>
              <a:rPr lang="en-US" sz="5600" dirty="0" smtClean="0"/>
              <a:t> – To lack YARE – Prepared, ready</a:t>
            </a:r>
          </a:p>
          <a:p>
            <a:r>
              <a:rPr lang="en-US" sz="5600" b="1" dirty="0" smtClean="0"/>
              <a:t>Young</a:t>
            </a:r>
            <a:r>
              <a:rPr lang="en-US" sz="5600" dirty="0" smtClean="0"/>
              <a:t>– Recent</a:t>
            </a:r>
          </a:p>
          <a:p>
            <a:r>
              <a:rPr lang="en-US" sz="5600" b="1" dirty="0" smtClean="0"/>
              <a:t>Zany</a:t>
            </a:r>
            <a:r>
              <a:rPr lang="en-US" sz="5600" dirty="0" smtClean="0"/>
              <a:t> – Idiotic, clownish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231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4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0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1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8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8" dur="10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9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10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10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6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10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10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3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0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groups of two…</a:t>
            </a:r>
            <a:br>
              <a:rPr lang="en-US" dirty="0" smtClean="0"/>
            </a:br>
            <a:r>
              <a:rPr lang="en-US" dirty="0" smtClean="0"/>
              <a:t>(No more, no less)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57800"/>
          </a:xfrm>
        </p:spPr>
        <p:txBody>
          <a:bodyPr>
            <a:normAutofit fontScale="70000" lnSpcReduction="20000"/>
          </a:bodyPr>
          <a:lstStyle/>
          <a:p>
            <a:r>
              <a:rPr lang="en-US" sz="3100" dirty="0" smtClean="0"/>
              <a:t>Write a one-page script in the language of Shakespeare.  At the very least, try for at least two (2) vocabulary terms per </a:t>
            </a:r>
            <a:r>
              <a:rPr lang="en-US" sz="3100" dirty="0" smtClean="0"/>
              <a:t>line of dialogue.</a:t>
            </a:r>
            <a:endParaRPr lang="en-US" sz="3100" dirty="0" smtClean="0"/>
          </a:p>
          <a:p>
            <a:r>
              <a:rPr lang="en-US" sz="3100" dirty="0" smtClean="0"/>
              <a:t>Your script needs to be between two (2) individuals… Because of the content of </a:t>
            </a:r>
            <a:r>
              <a:rPr lang="en-US" sz="3100" i="1" dirty="0" smtClean="0"/>
              <a:t>R&amp;J</a:t>
            </a:r>
            <a:r>
              <a:rPr lang="en-US" sz="3100" dirty="0" smtClean="0"/>
              <a:t>, consider writing a somewhat romantic conversation…</a:t>
            </a:r>
          </a:p>
          <a:p>
            <a:r>
              <a:rPr lang="en-US" sz="3100" dirty="0" smtClean="0"/>
              <a:t>Some story ideas to think about:</a:t>
            </a:r>
          </a:p>
          <a:p>
            <a:pPr lvl="1"/>
            <a:r>
              <a:rPr lang="en-US" sz="3100" dirty="0" smtClean="0"/>
              <a:t>Two individuals who are on a date</a:t>
            </a:r>
          </a:p>
          <a:p>
            <a:pPr lvl="1"/>
            <a:r>
              <a:rPr lang="en-US" sz="3100" dirty="0" smtClean="0"/>
              <a:t>An individual who is attempting to ask another out on a date</a:t>
            </a:r>
          </a:p>
          <a:p>
            <a:pPr lvl="1"/>
            <a:r>
              <a:rPr lang="en-US" sz="3100" dirty="0" smtClean="0"/>
              <a:t>Two friends who are contemplating going to a dance…</a:t>
            </a:r>
          </a:p>
          <a:p>
            <a:pPr lvl="1"/>
            <a:r>
              <a:rPr lang="en-US" sz="3100" dirty="0" smtClean="0"/>
              <a:t>Two friends who are discussing another of the opposite sex</a:t>
            </a:r>
            <a:r>
              <a:rPr lang="en-US" sz="3100" dirty="0" smtClean="0"/>
              <a:t>…</a:t>
            </a:r>
          </a:p>
          <a:p>
            <a:pPr lvl="1"/>
            <a:r>
              <a:rPr lang="en-US" sz="3100" dirty="0" smtClean="0"/>
              <a:t>A friend who is telling another that he has experienced “love at first sight.”</a:t>
            </a:r>
            <a:endParaRPr lang="en-US" sz="3100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4410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379</TotalTime>
  <Words>861</Words>
  <Application>Microsoft Office PowerPoint</Application>
  <PresentationFormat>On-screen Show (4:3)</PresentationFormat>
  <Paragraphs>99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Gill Sans MT</vt:lpstr>
      <vt:lpstr>Verdana</vt:lpstr>
      <vt:lpstr>Wingdings 2</vt:lpstr>
      <vt:lpstr>Solstice</vt:lpstr>
      <vt:lpstr>The Language of Shakespeare</vt:lpstr>
      <vt:lpstr>Vocabulary Terms in context…</vt:lpstr>
      <vt:lpstr>Vocabulary Terms in context, cont’d…</vt:lpstr>
      <vt:lpstr>Vocabulary Terms, cont’d…</vt:lpstr>
      <vt:lpstr>Vocabulary Terms, cont’d…</vt:lpstr>
      <vt:lpstr>In groups of two… (No more, no less)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Language of Shakespeare</dc:title>
  <dc:creator>Connected User</dc:creator>
  <cp:lastModifiedBy>Malloy Sean P</cp:lastModifiedBy>
  <cp:revision>9</cp:revision>
  <dcterms:created xsi:type="dcterms:W3CDTF">2013-04-07T22:26:31Z</dcterms:created>
  <dcterms:modified xsi:type="dcterms:W3CDTF">2017-03-06T15:53:20Z</dcterms:modified>
</cp:coreProperties>
</file>