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87C799-BE5A-48BC-B306-DC0AB85CE131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3C1D5A-ACE9-4221-9E18-1010F7B9CD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800" dirty="0" smtClean="0"/>
              <a:t>The ‘isms…</a:t>
            </a:r>
            <a:br>
              <a:rPr lang="en-US" sz="9800" dirty="0" smtClean="0"/>
            </a:br>
            <a:r>
              <a:rPr lang="en-US" sz="4200" dirty="0" smtClean="0"/>
              <a:t>Sexism, Racism, Classism, and Ageism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Please copy into the Writing Assignments section of your notebooks.</a:t>
            </a:r>
          </a:p>
        </p:txBody>
      </p:sp>
    </p:spTree>
    <p:extLst>
      <p:ext uri="{BB962C8B-B14F-4D97-AF65-F5344CB8AC3E}">
        <p14:creationId xmlns:p14="http://schemas.microsoft.com/office/powerpoint/2010/main" val="33737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Sexism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prejudice and discrimination on the basis of one’s gender. </a:t>
            </a:r>
          </a:p>
          <a:p>
            <a:r>
              <a:rPr lang="en-US" dirty="0" smtClean="0"/>
              <a:t>Often, but not always, subjected to women.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3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prejudice and discrimination based in social perceptions of biological differences between people.</a:t>
            </a:r>
          </a:p>
          <a:p>
            <a:r>
              <a:rPr lang="en-US" dirty="0" smtClean="0"/>
              <a:t>The </a:t>
            </a:r>
            <a:r>
              <a:rPr lang="en-US" dirty="0"/>
              <a:t>belief that all members of </a:t>
            </a:r>
            <a:r>
              <a:rPr lang="en-US" dirty="0" smtClean="0"/>
              <a:t>a race </a:t>
            </a:r>
            <a:r>
              <a:rPr lang="en-US" dirty="0"/>
              <a:t>possess characteristics or abilities specific to that race, </a:t>
            </a:r>
            <a:r>
              <a:rPr lang="en-US" dirty="0" smtClean="0"/>
              <a:t>to </a:t>
            </a:r>
            <a:r>
              <a:rPr lang="en-US" dirty="0"/>
              <a:t>distinguish it as inferior or superior to another race or races</a:t>
            </a:r>
            <a:r>
              <a:rPr lang="en-US" dirty="0" smtClean="0"/>
              <a:t>.</a:t>
            </a:r>
          </a:p>
          <a:p>
            <a:r>
              <a:rPr lang="en-US" dirty="0"/>
              <a:t>Often takes </a:t>
            </a:r>
            <a:r>
              <a:rPr lang="en-US" dirty="0" smtClean="0"/>
              <a:t>the form </a:t>
            </a:r>
            <a:r>
              <a:rPr lang="en-US" dirty="0"/>
              <a:t>of social actions, practices or beliefs, or political systems that consider different races to be ranked as inherently superior or inferior to each </a:t>
            </a:r>
            <a:r>
              <a:rPr lang="en-US" dirty="0" smtClean="0"/>
              <a:t>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45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Classism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prejudice and discrimination against </a:t>
            </a:r>
            <a:r>
              <a:rPr lang="en-US" dirty="0"/>
              <a:t>or in favor of people belonging to a particular social class.</a:t>
            </a:r>
          </a:p>
        </p:txBody>
      </p:sp>
    </p:spTree>
    <p:extLst>
      <p:ext uri="{BB962C8B-B14F-4D97-AF65-F5344CB8AC3E}">
        <p14:creationId xmlns:p14="http://schemas.microsoft.com/office/powerpoint/2010/main" val="290823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Ageism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prejudice and discrimination against individuals or groups based on their 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Turn to the next page and divide it into four boxes…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9131554"/>
              </p:ext>
            </p:extLst>
          </p:nvPr>
        </p:nvGraphicFramePr>
        <p:xfrm>
          <a:off x="533400" y="1752600"/>
          <a:ext cx="81534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6700"/>
                <a:gridCol w="4076700"/>
              </a:tblGrid>
              <a:tr h="285750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Beliefs</a:t>
                      </a:r>
                    </a:p>
                    <a:p>
                      <a:pPr algn="ctr"/>
                      <a:endParaRPr lang="en-US" sz="4800" b="1" dirty="0" smtClean="0"/>
                    </a:p>
                    <a:p>
                      <a:pPr algn="ctr"/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Behaviors</a:t>
                      </a:r>
                      <a:endParaRPr lang="en-US" sz="4800" b="1" dirty="0"/>
                    </a:p>
                  </a:txBody>
                  <a:tcPr/>
                </a:tc>
              </a:tr>
              <a:tr h="1943100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Language</a:t>
                      </a:r>
                    </a:p>
                    <a:p>
                      <a:pPr algn="ctr"/>
                      <a:endParaRPr lang="en-US" sz="4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/>
                        <a:t>Policies</a:t>
                      </a:r>
                      <a:endParaRPr lang="en-US" sz="4800" b="1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SMARTInkShape-Group3"/>
          <p:cNvGrpSpPr/>
          <p:nvPr/>
        </p:nvGrpSpPr>
        <p:grpSpPr>
          <a:xfrm>
            <a:off x="643315" y="1194733"/>
            <a:ext cx="7893467" cy="4957823"/>
            <a:chOff x="643315" y="1194733"/>
            <a:chExt cx="7893467" cy="4957823"/>
          </a:xfrm>
        </p:grpSpPr>
        <p:sp>
          <p:nvSpPr>
            <p:cNvPr id="10" name="SMARTInkShape-5"/>
            <p:cNvSpPr/>
            <p:nvPr/>
          </p:nvSpPr>
          <p:spPr>
            <a:xfrm>
              <a:off x="4313050" y="1194733"/>
              <a:ext cx="187514" cy="4957823"/>
            </a:xfrm>
            <a:custGeom>
              <a:avLst/>
              <a:gdLst/>
              <a:ahLst/>
              <a:cxnLst/>
              <a:rect l="0" t="0" r="0" b="0"/>
              <a:pathLst>
                <a:path w="187514" h="4957823">
                  <a:moveTo>
                    <a:pt x="187513" y="28634"/>
                  </a:moveTo>
                  <a:lnTo>
                    <a:pt x="187513" y="16205"/>
                  </a:lnTo>
                  <a:lnTo>
                    <a:pt x="182772" y="2903"/>
                  </a:lnTo>
                  <a:lnTo>
                    <a:pt x="181376" y="566"/>
                  </a:lnTo>
                  <a:lnTo>
                    <a:pt x="180445" y="0"/>
                  </a:lnTo>
                  <a:lnTo>
                    <a:pt x="179824" y="615"/>
                  </a:lnTo>
                  <a:lnTo>
                    <a:pt x="170927" y="39973"/>
                  </a:lnTo>
                  <a:lnTo>
                    <a:pt x="169905" y="74751"/>
                  </a:lnTo>
                  <a:lnTo>
                    <a:pt x="167057" y="118809"/>
                  </a:lnTo>
                  <a:lnTo>
                    <a:pt x="159954" y="156556"/>
                  </a:lnTo>
                  <a:lnTo>
                    <a:pt x="155421" y="185699"/>
                  </a:lnTo>
                  <a:lnTo>
                    <a:pt x="153406" y="218496"/>
                  </a:lnTo>
                  <a:lnTo>
                    <a:pt x="149864" y="252915"/>
                  </a:lnTo>
                  <a:lnTo>
                    <a:pt x="145975" y="288057"/>
                  </a:lnTo>
                  <a:lnTo>
                    <a:pt x="144247" y="323519"/>
                  </a:lnTo>
                  <a:lnTo>
                    <a:pt x="140833" y="361770"/>
                  </a:lnTo>
                  <a:lnTo>
                    <a:pt x="136008" y="402913"/>
                  </a:lnTo>
                  <a:lnTo>
                    <a:pt x="133333" y="424997"/>
                  </a:lnTo>
                  <a:lnTo>
                    <a:pt x="130557" y="447657"/>
                  </a:lnTo>
                  <a:lnTo>
                    <a:pt x="127714" y="470702"/>
                  </a:lnTo>
                  <a:lnTo>
                    <a:pt x="124826" y="494002"/>
                  </a:lnTo>
                  <a:lnTo>
                    <a:pt x="121909" y="517473"/>
                  </a:lnTo>
                  <a:lnTo>
                    <a:pt x="118972" y="542050"/>
                  </a:lnTo>
                  <a:lnTo>
                    <a:pt x="116022" y="567365"/>
                  </a:lnTo>
                  <a:lnTo>
                    <a:pt x="113063" y="593171"/>
                  </a:lnTo>
                  <a:lnTo>
                    <a:pt x="109106" y="620297"/>
                  </a:lnTo>
                  <a:lnTo>
                    <a:pt x="104483" y="648302"/>
                  </a:lnTo>
                  <a:lnTo>
                    <a:pt x="99418" y="676895"/>
                  </a:lnTo>
                  <a:lnTo>
                    <a:pt x="96041" y="705878"/>
                  </a:lnTo>
                  <a:lnTo>
                    <a:pt x="93789" y="735122"/>
                  </a:lnTo>
                  <a:lnTo>
                    <a:pt x="92288" y="764540"/>
                  </a:lnTo>
                  <a:lnTo>
                    <a:pt x="90295" y="794074"/>
                  </a:lnTo>
                  <a:lnTo>
                    <a:pt x="87974" y="823685"/>
                  </a:lnTo>
                  <a:lnTo>
                    <a:pt x="85435" y="853348"/>
                  </a:lnTo>
                  <a:lnTo>
                    <a:pt x="82750" y="884037"/>
                  </a:lnTo>
                  <a:lnTo>
                    <a:pt x="79968" y="915411"/>
                  </a:lnTo>
                  <a:lnTo>
                    <a:pt x="77121" y="947241"/>
                  </a:lnTo>
                  <a:lnTo>
                    <a:pt x="74230" y="980366"/>
                  </a:lnTo>
                  <a:lnTo>
                    <a:pt x="71311" y="1014357"/>
                  </a:lnTo>
                  <a:lnTo>
                    <a:pt x="68373" y="1048923"/>
                  </a:lnTo>
                  <a:lnTo>
                    <a:pt x="65422" y="1083874"/>
                  </a:lnTo>
                  <a:lnTo>
                    <a:pt x="62463" y="1119080"/>
                  </a:lnTo>
                  <a:lnTo>
                    <a:pt x="59497" y="1154458"/>
                  </a:lnTo>
                  <a:lnTo>
                    <a:pt x="57521" y="1189949"/>
                  </a:lnTo>
                  <a:lnTo>
                    <a:pt x="56203" y="1225516"/>
                  </a:lnTo>
                  <a:lnTo>
                    <a:pt x="55324" y="1261133"/>
                  </a:lnTo>
                  <a:lnTo>
                    <a:pt x="53746" y="1297777"/>
                  </a:lnTo>
                  <a:lnTo>
                    <a:pt x="51703" y="1335104"/>
                  </a:lnTo>
                  <a:lnTo>
                    <a:pt x="49347" y="1372888"/>
                  </a:lnTo>
                  <a:lnTo>
                    <a:pt x="47778" y="1410975"/>
                  </a:lnTo>
                  <a:lnTo>
                    <a:pt x="46731" y="1449265"/>
                  </a:lnTo>
                  <a:lnTo>
                    <a:pt x="46033" y="1487690"/>
                  </a:lnTo>
                  <a:lnTo>
                    <a:pt x="44575" y="1525213"/>
                  </a:lnTo>
                  <a:lnTo>
                    <a:pt x="42612" y="1562135"/>
                  </a:lnTo>
                  <a:lnTo>
                    <a:pt x="40311" y="1598655"/>
                  </a:lnTo>
                  <a:lnTo>
                    <a:pt x="37784" y="1635901"/>
                  </a:lnTo>
                  <a:lnTo>
                    <a:pt x="35107" y="1673630"/>
                  </a:lnTo>
                  <a:lnTo>
                    <a:pt x="32331" y="1711681"/>
                  </a:lnTo>
                  <a:lnTo>
                    <a:pt x="30480" y="1749947"/>
                  </a:lnTo>
                  <a:lnTo>
                    <a:pt x="29246" y="1788355"/>
                  </a:lnTo>
                  <a:lnTo>
                    <a:pt x="28423" y="1826860"/>
                  </a:lnTo>
                  <a:lnTo>
                    <a:pt x="27875" y="1865428"/>
                  </a:lnTo>
                  <a:lnTo>
                    <a:pt x="27509" y="1904038"/>
                  </a:lnTo>
                  <a:lnTo>
                    <a:pt x="27266" y="1942677"/>
                  </a:lnTo>
                  <a:lnTo>
                    <a:pt x="26111" y="1982327"/>
                  </a:lnTo>
                  <a:lnTo>
                    <a:pt x="24349" y="2022650"/>
                  </a:lnTo>
                  <a:lnTo>
                    <a:pt x="22182" y="2063424"/>
                  </a:lnTo>
                  <a:lnTo>
                    <a:pt x="19745" y="2103504"/>
                  </a:lnTo>
                  <a:lnTo>
                    <a:pt x="17128" y="2143123"/>
                  </a:lnTo>
                  <a:lnTo>
                    <a:pt x="14392" y="2182434"/>
                  </a:lnTo>
                  <a:lnTo>
                    <a:pt x="12568" y="2222532"/>
                  </a:lnTo>
                  <a:lnTo>
                    <a:pt x="11351" y="2263154"/>
                  </a:lnTo>
                  <a:lnTo>
                    <a:pt x="10540" y="2304127"/>
                  </a:lnTo>
                  <a:lnTo>
                    <a:pt x="9008" y="2344340"/>
                  </a:lnTo>
                  <a:lnTo>
                    <a:pt x="6994" y="2384048"/>
                  </a:lnTo>
                  <a:lnTo>
                    <a:pt x="4659" y="2423417"/>
                  </a:lnTo>
                  <a:lnTo>
                    <a:pt x="3102" y="2463555"/>
                  </a:lnTo>
                  <a:lnTo>
                    <a:pt x="2065" y="2504204"/>
                  </a:lnTo>
                  <a:lnTo>
                    <a:pt x="1373" y="2545194"/>
                  </a:lnTo>
                  <a:lnTo>
                    <a:pt x="911" y="2585418"/>
                  </a:lnTo>
                  <a:lnTo>
                    <a:pt x="604" y="2625133"/>
                  </a:lnTo>
                  <a:lnTo>
                    <a:pt x="399" y="2664509"/>
                  </a:lnTo>
                  <a:lnTo>
                    <a:pt x="262" y="2703657"/>
                  </a:lnTo>
                  <a:lnTo>
                    <a:pt x="171" y="2742655"/>
                  </a:lnTo>
                  <a:lnTo>
                    <a:pt x="111" y="2781551"/>
                  </a:lnTo>
                  <a:lnTo>
                    <a:pt x="70" y="2820381"/>
                  </a:lnTo>
                  <a:lnTo>
                    <a:pt x="43" y="2859166"/>
                  </a:lnTo>
                  <a:lnTo>
                    <a:pt x="25" y="2897921"/>
                  </a:lnTo>
                  <a:lnTo>
                    <a:pt x="13" y="2936656"/>
                  </a:lnTo>
                  <a:lnTo>
                    <a:pt x="5" y="2975378"/>
                  </a:lnTo>
                  <a:lnTo>
                    <a:pt x="0" y="3014091"/>
                  </a:lnTo>
                  <a:lnTo>
                    <a:pt x="988" y="3052798"/>
                  </a:lnTo>
                  <a:lnTo>
                    <a:pt x="2639" y="3091501"/>
                  </a:lnTo>
                  <a:lnTo>
                    <a:pt x="4733" y="3130202"/>
                  </a:lnTo>
                  <a:lnTo>
                    <a:pt x="6128" y="3167908"/>
                  </a:lnTo>
                  <a:lnTo>
                    <a:pt x="7058" y="3204953"/>
                  </a:lnTo>
                  <a:lnTo>
                    <a:pt x="7679" y="3241555"/>
                  </a:lnTo>
                  <a:lnTo>
                    <a:pt x="8092" y="3278855"/>
                  </a:lnTo>
                  <a:lnTo>
                    <a:pt x="8367" y="3316620"/>
                  </a:lnTo>
                  <a:lnTo>
                    <a:pt x="8551" y="3354695"/>
                  </a:lnTo>
                  <a:lnTo>
                    <a:pt x="9666" y="3391984"/>
                  </a:lnTo>
                  <a:lnTo>
                    <a:pt x="11401" y="3428750"/>
                  </a:lnTo>
                  <a:lnTo>
                    <a:pt x="13550" y="3465167"/>
                  </a:lnTo>
                  <a:lnTo>
                    <a:pt x="14983" y="3500359"/>
                  </a:lnTo>
                  <a:lnTo>
                    <a:pt x="15938" y="3534735"/>
                  </a:lnTo>
                  <a:lnTo>
                    <a:pt x="16575" y="3568566"/>
                  </a:lnTo>
                  <a:lnTo>
                    <a:pt x="17992" y="3603026"/>
                  </a:lnTo>
                  <a:lnTo>
                    <a:pt x="19928" y="3637906"/>
                  </a:lnTo>
                  <a:lnTo>
                    <a:pt x="22212" y="3673065"/>
                  </a:lnTo>
                  <a:lnTo>
                    <a:pt x="24726" y="3707419"/>
                  </a:lnTo>
                  <a:lnTo>
                    <a:pt x="27394" y="3741235"/>
                  </a:lnTo>
                  <a:lnTo>
                    <a:pt x="30166" y="3774694"/>
                  </a:lnTo>
                  <a:lnTo>
                    <a:pt x="33005" y="3807914"/>
                  </a:lnTo>
                  <a:lnTo>
                    <a:pt x="35890" y="3840974"/>
                  </a:lnTo>
                  <a:lnTo>
                    <a:pt x="38806" y="3873929"/>
                  </a:lnTo>
                  <a:lnTo>
                    <a:pt x="41742" y="3905820"/>
                  </a:lnTo>
                  <a:lnTo>
                    <a:pt x="44692" y="3937003"/>
                  </a:lnTo>
                  <a:lnTo>
                    <a:pt x="47650" y="3967713"/>
                  </a:lnTo>
                  <a:lnTo>
                    <a:pt x="49622" y="3999101"/>
                  </a:lnTo>
                  <a:lnTo>
                    <a:pt x="50938" y="4030940"/>
                  </a:lnTo>
                  <a:lnTo>
                    <a:pt x="51814" y="4063080"/>
                  </a:lnTo>
                  <a:lnTo>
                    <a:pt x="53391" y="4093436"/>
                  </a:lnTo>
                  <a:lnTo>
                    <a:pt x="55434" y="4122604"/>
                  </a:lnTo>
                  <a:lnTo>
                    <a:pt x="57788" y="4150979"/>
                  </a:lnTo>
                  <a:lnTo>
                    <a:pt x="59358" y="4178825"/>
                  </a:lnTo>
                  <a:lnTo>
                    <a:pt x="60404" y="4206319"/>
                  </a:lnTo>
                  <a:lnTo>
                    <a:pt x="61102" y="4233578"/>
                  </a:lnTo>
                  <a:lnTo>
                    <a:pt x="62559" y="4259688"/>
                  </a:lnTo>
                  <a:lnTo>
                    <a:pt x="64522" y="4285032"/>
                  </a:lnTo>
                  <a:lnTo>
                    <a:pt x="66824" y="4309865"/>
                  </a:lnTo>
                  <a:lnTo>
                    <a:pt x="68358" y="4334359"/>
                  </a:lnTo>
                  <a:lnTo>
                    <a:pt x="69381" y="4358625"/>
                  </a:lnTo>
                  <a:lnTo>
                    <a:pt x="70063" y="4382740"/>
                  </a:lnTo>
                  <a:lnTo>
                    <a:pt x="70517" y="4405762"/>
                  </a:lnTo>
                  <a:lnTo>
                    <a:pt x="71023" y="4449863"/>
                  </a:lnTo>
                  <a:lnTo>
                    <a:pt x="71247" y="4492614"/>
                  </a:lnTo>
                  <a:lnTo>
                    <a:pt x="70355" y="4533774"/>
                  </a:lnTo>
                  <a:lnTo>
                    <a:pt x="66651" y="4571910"/>
                  </a:lnTo>
                  <a:lnTo>
                    <a:pt x="64343" y="4608704"/>
                  </a:lnTo>
                  <a:lnTo>
                    <a:pt x="63317" y="4643908"/>
                  </a:lnTo>
                  <a:lnTo>
                    <a:pt x="62861" y="4676091"/>
                  </a:lnTo>
                  <a:lnTo>
                    <a:pt x="62605" y="4717360"/>
                  </a:lnTo>
                  <a:lnTo>
                    <a:pt x="62529" y="4754723"/>
                  </a:lnTo>
                  <a:lnTo>
                    <a:pt x="61511" y="4796767"/>
                  </a:lnTo>
                  <a:lnTo>
                    <a:pt x="55431" y="4836969"/>
                  </a:lnTo>
                  <a:lnTo>
                    <a:pt x="53731" y="4881458"/>
                  </a:lnTo>
                  <a:lnTo>
                    <a:pt x="52582" y="4924244"/>
                  </a:lnTo>
                  <a:lnTo>
                    <a:pt x="46501" y="4941854"/>
                  </a:lnTo>
                  <a:lnTo>
                    <a:pt x="45880" y="4947177"/>
                  </a:lnTo>
                  <a:lnTo>
                    <a:pt x="44474" y="4950726"/>
                  </a:lnTo>
                  <a:lnTo>
                    <a:pt x="42544" y="4953091"/>
                  </a:lnTo>
                  <a:lnTo>
                    <a:pt x="35708" y="49578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6"/>
            <p:cNvSpPr/>
            <p:nvPr/>
          </p:nvSpPr>
          <p:spPr>
            <a:xfrm>
              <a:off x="643315" y="3295055"/>
              <a:ext cx="7893467" cy="267891"/>
            </a:xfrm>
            <a:custGeom>
              <a:avLst/>
              <a:gdLst/>
              <a:ahLst/>
              <a:cxnLst/>
              <a:rect l="0" t="0" r="0" b="0"/>
              <a:pathLst>
                <a:path w="7893467" h="267891">
                  <a:moveTo>
                    <a:pt x="17482" y="258961"/>
                  </a:moveTo>
                  <a:lnTo>
                    <a:pt x="0" y="258961"/>
                  </a:lnTo>
                  <a:lnTo>
                    <a:pt x="20972" y="258961"/>
                  </a:lnTo>
                  <a:lnTo>
                    <a:pt x="26640" y="261606"/>
                  </a:lnTo>
                  <a:lnTo>
                    <a:pt x="32466" y="265097"/>
                  </a:lnTo>
                  <a:lnTo>
                    <a:pt x="42317" y="267063"/>
                  </a:lnTo>
                  <a:lnTo>
                    <a:pt x="86099" y="267858"/>
                  </a:lnTo>
                  <a:lnTo>
                    <a:pt x="128616" y="267889"/>
                  </a:lnTo>
                  <a:lnTo>
                    <a:pt x="169810" y="267890"/>
                  </a:lnTo>
                  <a:lnTo>
                    <a:pt x="214004" y="267890"/>
                  </a:lnTo>
                  <a:lnTo>
                    <a:pt x="254408" y="263150"/>
                  </a:lnTo>
                  <a:lnTo>
                    <a:pt x="288876" y="260202"/>
                  </a:lnTo>
                  <a:lnTo>
                    <a:pt x="324224" y="254588"/>
                  </a:lnTo>
                  <a:lnTo>
                    <a:pt x="359833" y="251381"/>
                  </a:lnTo>
                  <a:lnTo>
                    <a:pt x="400259" y="245691"/>
                  </a:lnTo>
                  <a:lnTo>
                    <a:pt x="443657" y="242461"/>
                  </a:lnTo>
                  <a:lnTo>
                    <a:pt x="475776" y="239060"/>
                  </a:lnTo>
                  <a:lnTo>
                    <a:pt x="508902" y="235233"/>
                  </a:lnTo>
                  <a:lnTo>
                    <a:pt x="540162" y="233532"/>
                  </a:lnTo>
                  <a:lnTo>
                    <a:pt x="575883" y="230131"/>
                  </a:lnTo>
                  <a:lnTo>
                    <a:pt x="613918" y="226304"/>
                  </a:lnTo>
                  <a:lnTo>
                    <a:pt x="650666" y="224603"/>
                  </a:lnTo>
                  <a:lnTo>
                    <a:pt x="686842" y="221201"/>
                  </a:lnTo>
                  <a:lnTo>
                    <a:pt x="723757" y="217374"/>
                  </a:lnTo>
                  <a:lnTo>
                    <a:pt x="763314" y="215673"/>
                  </a:lnTo>
                  <a:lnTo>
                    <a:pt x="801400" y="214917"/>
                  </a:lnTo>
                  <a:lnTo>
                    <a:pt x="839164" y="213589"/>
                  </a:lnTo>
                  <a:lnTo>
                    <a:pt x="879098" y="209691"/>
                  </a:lnTo>
                  <a:lnTo>
                    <a:pt x="919998" y="207297"/>
                  </a:lnTo>
                  <a:lnTo>
                    <a:pt x="961327" y="205241"/>
                  </a:lnTo>
                  <a:lnTo>
                    <a:pt x="1002846" y="201020"/>
                  </a:lnTo>
                  <a:lnTo>
                    <a:pt x="1047096" y="195837"/>
                  </a:lnTo>
                  <a:lnTo>
                    <a:pt x="1070009" y="193066"/>
                  </a:lnTo>
                  <a:lnTo>
                    <a:pt x="1093221" y="191218"/>
                  </a:lnTo>
                  <a:lnTo>
                    <a:pt x="1116633" y="189987"/>
                  </a:lnTo>
                  <a:lnTo>
                    <a:pt x="1140179" y="189165"/>
                  </a:lnTo>
                  <a:lnTo>
                    <a:pt x="1163814" y="187626"/>
                  </a:lnTo>
                  <a:lnTo>
                    <a:pt x="1187508" y="185607"/>
                  </a:lnTo>
                  <a:lnTo>
                    <a:pt x="1211241" y="183269"/>
                  </a:lnTo>
                  <a:lnTo>
                    <a:pt x="1235993" y="180718"/>
                  </a:lnTo>
                  <a:lnTo>
                    <a:pt x="1261425" y="178026"/>
                  </a:lnTo>
                  <a:lnTo>
                    <a:pt x="1287308" y="175239"/>
                  </a:lnTo>
                  <a:lnTo>
                    <a:pt x="1313494" y="173380"/>
                  </a:lnTo>
                  <a:lnTo>
                    <a:pt x="1339880" y="172141"/>
                  </a:lnTo>
                  <a:lnTo>
                    <a:pt x="1366401" y="171316"/>
                  </a:lnTo>
                  <a:lnTo>
                    <a:pt x="1393011" y="169773"/>
                  </a:lnTo>
                  <a:lnTo>
                    <a:pt x="1419681" y="167752"/>
                  </a:lnTo>
                  <a:lnTo>
                    <a:pt x="1446391" y="165413"/>
                  </a:lnTo>
                  <a:lnTo>
                    <a:pt x="1473127" y="163853"/>
                  </a:lnTo>
                  <a:lnTo>
                    <a:pt x="1499881" y="162813"/>
                  </a:lnTo>
                  <a:lnTo>
                    <a:pt x="1526646" y="162120"/>
                  </a:lnTo>
                  <a:lnTo>
                    <a:pt x="1553420" y="161658"/>
                  </a:lnTo>
                  <a:lnTo>
                    <a:pt x="1580198" y="161350"/>
                  </a:lnTo>
                  <a:lnTo>
                    <a:pt x="1606980" y="161145"/>
                  </a:lnTo>
                  <a:lnTo>
                    <a:pt x="1634757" y="161008"/>
                  </a:lnTo>
                  <a:lnTo>
                    <a:pt x="1663196" y="160917"/>
                  </a:lnTo>
                  <a:lnTo>
                    <a:pt x="1692078" y="160856"/>
                  </a:lnTo>
                  <a:lnTo>
                    <a:pt x="1721254" y="160815"/>
                  </a:lnTo>
                  <a:lnTo>
                    <a:pt x="1750627" y="160788"/>
                  </a:lnTo>
                  <a:lnTo>
                    <a:pt x="1780131" y="160770"/>
                  </a:lnTo>
                  <a:lnTo>
                    <a:pt x="1810714" y="160758"/>
                  </a:lnTo>
                  <a:lnTo>
                    <a:pt x="1842017" y="160750"/>
                  </a:lnTo>
                  <a:lnTo>
                    <a:pt x="1873799" y="160745"/>
                  </a:lnTo>
                  <a:lnTo>
                    <a:pt x="1904910" y="160741"/>
                  </a:lnTo>
                  <a:lnTo>
                    <a:pt x="1935572" y="160739"/>
                  </a:lnTo>
                  <a:lnTo>
                    <a:pt x="1965935" y="160737"/>
                  </a:lnTo>
                  <a:lnTo>
                    <a:pt x="1997091" y="160736"/>
                  </a:lnTo>
                  <a:lnTo>
                    <a:pt x="2028776" y="160736"/>
                  </a:lnTo>
                  <a:lnTo>
                    <a:pt x="2060814" y="160735"/>
                  </a:lnTo>
                  <a:lnTo>
                    <a:pt x="2092094" y="161727"/>
                  </a:lnTo>
                  <a:lnTo>
                    <a:pt x="2122869" y="163380"/>
                  </a:lnTo>
                  <a:lnTo>
                    <a:pt x="2153308" y="165475"/>
                  </a:lnTo>
                  <a:lnTo>
                    <a:pt x="2184514" y="166871"/>
                  </a:lnTo>
                  <a:lnTo>
                    <a:pt x="2216233" y="167802"/>
                  </a:lnTo>
                  <a:lnTo>
                    <a:pt x="2248292" y="168423"/>
                  </a:lnTo>
                  <a:lnTo>
                    <a:pt x="2280579" y="169828"/>
                  </a:lnTo>
                  <a:lnTo>
                    <a:pt x="2313019" y="171758"/>
                  </a:lnTo>
                  <a:lnTo>
                    <a:pt x="2345558" y="174036"/>
                  </a:lnTo>
                  <a:lnTo>
                    <a:pt x="2378166" y="175556"/>
                  </a:lnTo>
                  <a:lnTo>
                    <a:pt x="2410818" y="176568"/>
                  </a:lnTo>
                  <a:lnTo>
                    <a:pt x="2443500" y="177243"/>
                  </a:lnTo>
                  <a:lnTo>
                    <a:pt x="2477195" y="177693"/>
                  </a:lnTo>
                  <a:lnTo>
                    <a:pt x="2511564" y="177993"/>
                  </a:lnTo>
                  <a:lnTo>
                    <a:pt x="2546383" y="178193"/>
                  </a:lnTo>
                  <a:lnTo>
                    <a:pt x="2580510" y="179319"/>
                  </a:lnTo>
                  <a:lnTo>
                    <a:pt x="2614175" y="181062"/>
                  </a:lnTo>
                  <a:lnTo>
                    <a:pt x="2647532" y="183216"/>
                  </a:lnTo>
                  <a:lnTo>
                    <a:pt x="2681677" y="184651"/>
                  </a:lnTo>
                  <a:lnTo>
                    <a:pt x="2716347" y="185609"/>
                  </a:lnTo>
                  <a:lnTo>
                    <a:pt x="2751365" y="186247"/>
                  </a:lnTo>
                  <a:lnTo>
                    <a:pt x="2785626" y="186672"/>
                  </a:lnTo>
                  <a:lnTo>
                    <a:pt x="2819380" y="186956"/>
                  </a:lnTo>
                  <a:lnTo>
                    <a:pt x="2852796" y="187145"/>
                  </a:lnTo>
                  <a:lnTo>
                    <a:pt x="2886981" y="187271"/>
                  </a:lnTo>
                  <a:lnTo>
                    <a:pt x="2921676" y="187355"/>
                  </a:lnTo>
                  <a:lnTo>
                    <a:pt x="2956713" y="187411"/>
                  </a:lnTo>
                  <a:lnTo>
                    <a:pt x="2991977" y="187448"/>
                  </a:lnTo>
                  <a:lnTo>
                    <a:pt x="3027393" y="187473"/>
                  </a:lnTo>
                  <a:lnTo>
                    <a:pt x="3062910" y="187490"/>
                  </a:lnTo>
                  <a:lnTo>
                    <a:pt x="3099486" y="188493"/>
                  </a:lnTo>
                  <a:lnTo>
                    <a:pt x="3136768" y="190154"/>
                  </a:lnTo>
                  <a:lnTo>
                    <a:pt x="3174522" y="192254"/>
                  </a:lnTo>
                  <a:lnTo>
                    <a:pt x="3212589" y="193654"/>
                  </a:lnTo>
                  <a:lnTo>
                    <a:pt x="3250866" y="194587"/>
                  </a:lnTo>
                  <a:lnTo>
                    <a:pt x="3289282" y="195209"/>
                  </a:lnTo>
                  <a:lnTo>
                    <a:pt x="3326799" y="195623"/>
                  </a:lnTo>
                  <a:lnTo>
                    <a:pt x="3363717" y="195900"/>
                  </a:lnTo>
                  <a:lnTo>
                    <a:pt x="3400235" y="196084"/>
                  </a:lnTo>
                  <a:lnTo>
                    <a:pt x="3437479" y="196207"/>
                  </a:lnTo>
                  <a:lnTo>
                    <a:pt x="3475206" y="196289"/>
                  </a:lnTo>
                  <a:lnTo>
                    <a:pt x="3513256" y="196344"/>
                  </a:lnTo>
                  <a:lnTo>
                    <a:pt x="3551522" y="196380"/>
                  </a:lnTo>
                  <a:lnTo>
                    <a:pt x="3589930" y="196404"/>
                  </a:lnTo>
                  <a:lnTo>
                    <a:pt x="3628435" y="196421"/>
                  </a:lnTo>
                  <a:lnTo>
                    <a:pt x="3667003" y="196431"/>
                  </a:lnTo>
                  <a:lnTo>
                    <a:pt x="3705613" y="196438"/>
                  </a:lnTo>
                  <a:lnTo>
                    <a:pt x="3744251" y="196443"/>
                  </a:lnTo>
                  <a:lnTo>
                    <a:pt x="3782909" y="196447"/>
                  </a:lnTo>
                  <a:lnTo>
                    <a:pt x="3821579" y="196449"/>
                  </a:lnTo>
                  <a:lnTo>
                    <a:pt x="3860258" y="196450"/>
                  </a:lnTo>
                  <a:lnTo>
                    <a:pt x="3899934" y="196451"/>
                  </a:lnTo>
                  <a:lnTo>
                    <a:pt x="3940275" y="196452"/>
                  </a:lnTo>
                  <a:lnTo>
                    <a:pt x="3981060" y="196452"/>
                  </a:lnTo>
                  <a:lnTo>
                    <a:pt x="4021149" y="195460"/>
                  </a:lnTo>
                  <a:lnTo>
                    <a:pt x="4060773" y="193807"/>
                  </a:lnTo>
                  <a:lnTo>
                    <a:pt x="4100087" y="191712"/>
                  </a:lnTo>
                  <a:lnTo>
                    <a:pt x="4139195" y="190316"/>
                  </a:lnTo>
                  <a:lnTo>
                    <a:pt x="4178166" y="189385"/>
                  </a:lnTo>
                  <a:lnTo>
                    <a:pt x="4217045" y="188764"/>
                  </a:lnTo>
                  <a:lnTo>
                    <a:pt x="4255862" y="188351"/>
                  </a:lnTo>
                  <a:lnTo>
                    <a:pt x="4294639" y="188075"/>
                  </a:lnTo>
                  <a:lnTo>
                    <a:pt x="4333389" y="187891"/>
                  </a:lnTo>
                  <a:lnTo>
                    <a:pt x="4373113" y="186776"/>
                  </a:lnTo>
                  <a:lnTo>
                    <a:pt x="4413486" y="185041"/>
                  </a:lnTo>
                  <a:lnTo>
                    <a:pt x="4454291" y="182892"/>
                  </a:lnTo>
                  <a:lnTo>
                    <a:pt x="4494394" y="180467"/>
                  </a:lnTo>
                  <a:lnTo>
                    <a:pt x="4534027" y="177858"/>
                  </a:lnTo>
                  <a:lnTo>
                    <a:pt x="4573348" y="175127"/>
                  </a:lnTo>
                  <a:lnTo>
                    <a:pt x="4613453" y="173306"/>
                  </a:lnTo>
                  <a:lnTo>
                    <a:pt x="4654079" y="172092"/>
                  </a:lnTo>
                  <a:lnTo>
                    <a:pt x="4695055" y="171282"/>
                  </a:lnTo>
                  <a:lnTo>
                    <a:pt x="4736262" y="169751"/>
                  </a:lnTo>
                  <a:lnTo>
                    <a:pt x="4777625" y="167737"/>
                  </a:lnTo>
                  <a:lnTo>
                    <a:pt x="4819090" y="165403"/>
                  </a:lnTo>
                  <a:lnTo>
                    <a:pt x="4859632" y="163847"/>
                  </a:lnTo>
                  <a:lnTo>
                    <a:pt x="4899558" y="162809"/>
                  </a:lnTo>
                  <a:lnTo>
                    <a:pt x="4939074" y="162117"/>
                  </a:lnTo>
                  <a:lnTo>
                    <a:pt x="4979308" y="160664"/>
                  </a:lnTo>
                  <a:lnTo>
                    <a:pt x="5020023" y="158703"/>
                  </a:lnTo>
                  <a:lnTo>
                    <a:pt x="5061056" y="156403"/>
                  </a:lnTo>
                  <a:lnTo>
                    <a:pt x="5101310" y="154870"/>
                  </a:lnTo>
                  <a:lnTo>
                    <a:pt x="5141045" y="153848"/>
                  </a:lnTo>
                  <a:lnTo>
                    <a:pt x="5180433" y="153167"/>
                  </a:lnTo>
                  <a:lnTo>
                    <a:pt x="5220582" y="151721"/>
                  </a:lnTo>
                  <a:lnTo>
                    <a:pt x="5261239" y="149764"/>
                  </a:lnTo>
                  <a:lnTo>
                    <a:pt x="5302234" y="147468"/>
                  </a:lnTo>
                  <a:lnTo>
                    <a:pt x="5342463" y="144944"/>
                  </a:lnTo>
                  <a:lnTo>
                    <a:pt x="5382179" y="142270"/>
                  </a:lnTo>
                  <a:lnTo>
                    <a:pt x="5421557" y="139495"/>
                  </a:lnTo>
                  <a:lnTo>
                    <a:pt x="5460706" y="137645"/>
                  </a:lnTo>
                  <a:lnTo>
                    <a:pt x="5499704" y="136412"/>
                  </a:lnTo>
                  <a:lnTo>
                    <a:pt x="5538602" y="135589"/>
                  </a:lnTo>
                  <a:lnTo>
                    <a:pt x="5575446" y="134049"/>
                  </a:lnTo>
                  <a:lnTo>
                    <a:pt x="5610925" y="132030"/>
                  </a:lnTo>
                  <a:lnTo>
                    <a:pt x="5645491" y="129692"/>
                  </a:lnTo>
                  <a:lnTo>
                    <a:pt x="5681433" y="127141"/>
                  </a:lnTo>
                  <a:lnTo>
                    <a:pt x="5718293" y="124448"/>
                  </a:lnTo>
                  <a:lnTo>
                    <a:pt x="5755765" y="121660"/>
                  </a:lnTo>
                  <a:lnTo>
                    <a:pt x="5792653" y="118810"/>
                  </a:lnTo>
                  <a:lnTo>
                    <a:pt x="5829150" y="115917"/>
                  </a:lnTo>
                  <a:lnTo>
                    <a:pt x="5865388" y="112997"/>
                  </a:lnTo>
                  <a:lnTo>
                    <a:pt x="5902446" y="110058"/>
                  </a:lnTo>
                  <a:lnTo>
                    <a:pt x="5940049" y="107106"/>
                  </a:lnTo>
                  <a:lnTo>
                    <a:pt x="5978016" y="104146"/>
                  </a:lnTo>
                  <a:lnTo>
                    <a:pt x="6016226" y="101181"/>
                  </a:lnTo>
                  <a:lnTo>
                    <a:pt x="6054598" y="98212"/>
                  </a:lnTo>
                  <a:lnTo>
                    <a:pt x="6093077" y="95240"/>
                  </a:lnTo>
                  <a:lnTo>
                    <a:pt x="6130637" y="92267"/>
                  </a:lnTo>
                  <a:lnTo>
                    <a:pt x="6167582" y="89292"/>
                  </a:lnTo>
                  <a:lnTo>
                    <a:pt x="6204120" y="86317"/>
                  </a:lnTo>
                  <a:lnTo>
                    <a:pt x="6240383" y="84334"/>
                  </a:lnTo>
                  <a:lnTo>
                    <a:pt x="6276466" y="83012"/>
                  </a:lnTo>
                  <a:lnTo>
                    <a:pt x="6312426" y="82130"/>
                  </a:lnTo>
                  <a:lnTo>
                    <a:pt x="6348307" y="80550"/>
                  </a:lnTo>
                  <a:lnTo>
                    <a:pt x="6384134" y="78505"/>
                  </a:lnTo>
                  <a:lnTo>
                    <a:pt x="6419924" y="76149"/>
                  </a:lnTo>
                  <a:lnTo>
                    <a:pt x="6455690" y="73586"/>
                  </a:lnTo>
                  <a:lnTo>
                    <a:pt x="6491442" y="70885"/>
                  </a:lnTo>
                  <a:lnTo>
                    <a:pt x="6527181" y="68092"/>
                  </a:lnTo>
                  <a:lnTo>
                    <a:pt x="6561922" y="66231"/>
                  </a:lnTo>
                  <a:lnTo>
                    <a:pt x="6595997" y="64990"/>
                  </a:lnTo>
                  <a:lnTo>
                    <a:pt x="6629627" y="64162"/>
                  </a:lnTo>
                  <a:lnTo>
                    <a:pt x="6663954" y="62618"/>
                  </a:lnTo>
                  <a:lnTo>
                    <a:pt x="6698745" y="60597"/>
                  </a:lnTo>
                  <a:lnTo>
                    <a:pt x="6733845" y="58257"/>
                  </a:lnTo>
                  <a:lnTo>
                    <a:pt x="6767166" y="56698"/>
                  </a:lnTo>
                  <a:lnTo>
                    <a:pt x="6799303" y="55658"/>
                  </a:lnTo>
                  <a:lnTo>
                    <a:pt x="6830649" y="54965"/>
                  </a:lnTo>
                  <a:lnTo>
                    <a:pt x="6862461" y="53510"/>
                  </a:lnTo>
                  <a:lnTo>
                    <a:pt x="6894581" y="51548"/>
                  </a:lnTo>
                  <a:lnTo>
                    <a:pt x="6926911" y="49248"/>
                  </a:lnTo>
                  <a:lnTo>
                    <a:pt x="6958385" y="47715"/>
                  </a:lnTo>
                  <a:lnTo>
                    <a:pt x="6989290" y="46693"/>
                  </a:lnTo>
                  <a:lnTo>
                    <a:pt x="7019814" y="46011"/>
                  </a:lnTo>
                  <a:lnTo>
                    <a:pt x="7049094" y="45557"/>
                  </a:lnTo>
                  <a:lnTo>
                    <a:pt x="7077544" y="45254"/>
                  </a:lnTo>
                  <a:lnTo>
                    <a:pt x="7105440" y="45052"/>
                  </a:lnTo>
                  <a:lnTo>
                    <a:pt x="7132967" y="44917"/>
                  </a:lnTo>
                  <a:lnTo>
                    <a:pt x="7160248" y="44828"/>
                  </a:lnTo>
                  <a:lnTo>
                    <a:pt x="7187365" y="44768"/>
                  </a:lnTo>
                  <a:lnTo>
                    <a:pt x="7214373" y="43736"/>
                  </a:lnTo>
                  <a:lnTo>
                    <a:pt x="7241308" y="42056"/>
                  </a:lnTo>
                  <a:lnTo>
                    <a:pt x="7268194" y="39943"/>
                  </a:lnTo>
                  <a:lnTo>
                    <a:pt x="7294055" y="38535"/>
                  </a:lnTo>
                  <a:lnTo>
                    <a:pt x="7319234" y="37596"/>
                  </a:lnTo>
                  <a:lnTo>
                    <a:pt x="7343957" y="36970"/>
                  </a:lnTo>
                  <a:lnTo>
                    <a:pt x="7368377" y="36553"/>
                  </a:lnTo>
                  <a:lnTo>
                    <a:pt x="7392594" y="36275"/>
                  </a:lnTo>
                  <a:lnTo>
                    <a:pt x="7416677" y="36089"/>
                  </a:lnTo>
                  <a:lnTo>
                    <a:pt x="7439677" y="35966"/>
                  </a:lnTo>
                  <a:lnTo>
                    <a:pt x="7483753" y="35829"/>
                  </a:lnTo>
                  <a:lnTo>
                    <a:pt x="7526495" y="35767"/>
                  </a:lnTo>
                  <a:lnTo>
                    <a:pt x="7566657" y="35740"/>
                  </a:lnTo>
                  <a:lnTo>
                    <a:pt x="7601043" y="35728"/>
                  </a:lnTo>
                  <a:lnTo>
                    <a:pt x="7635508" y="35723"/>
                  </a:lnTo>
                  <a:lnTo>
                    <a:pt x="7668685" y="35720"/>
                  </a:lnTo>
                  <a:lnTo>
                    <a:pt x="7709676" y="34727"/>
                  </a:lnTo>
                  <a:lnTo>
                    <a:pt x="7745965" y="29582"/>
                  </a:lnTo>
                  <a:lnTo>
                    <a:pt x="7785396" y="27341"/>
                  </a:lnTo>
                  <a:lnTo>
                    <a:pt x="7823709" y="25869"/>
                  </a:lnTo>
                  <a:lnTo>
                    <a:pt x="7863318" y="18106"/>
                  </a:lnTo>
                  <a:lnTo>
                    <a:pt x="7869484" y="17969"/>
                  </a:lnTo>
                  <a:lnTo>
                    <a:pt x="7875531" y="15262"/>
                  </a:lnTo>
                  <a:lnTo>
                    <a:pt x="7882758" y="10180"/>
                  </a:lnTo>
                  <a:lnTo>
                    <a:pt x="7888750" y="9300"/>
                  </a:lnTo>
                  <a:lnTo>
                    <a:pt x="7890322" y="8184"/>
                  </a:lnTo>
                  <a:lnTo>
                    <a:pt x="7891370" y="6448"/>
                  </a:lnTo>
                  <a:lnTo>
                    <a:pt x="789346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15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Analyze the ‘ism that you have been assigned…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On your own, define the term by analyzing the beliefs, behaviors, language and policies</a:t>
            </a:r>
            <a:r>
              <a:rPr lang="en-US" sz="1800" b="1" dirty="0"/>
              <a:t> </a:t>
            </a:r>
            <a:r>
              <a:rPr lang="en-US" sz="1800" b="1" dirty="0" smtClean="0"/>
              <a:t>of the ism.</a:t>
            </a:r>
          </a:p>
          <a:p>
            <a:r>
              <a:rPr lang="en-US" sz="1800" dirty="0" smtClean="0"/>
              <a:t>What are the </a:t>
            </a:r>
            <a:r>
              <a:rPr lang="en-US" sz="1800" b="1" i="1" dirty="0" smtClean="0"/>
              <a:t>beliefs</a:t>
            </a:r>
            <a:r>
              <a:rPr lang="en-US" sz="1800" dirty="0" smtClean="0"/>
              <a:t> of individuals who grapple with this ‘ism?</a:t>
            </a:r>
          </a:p>
          <a:p>
            <a:pPr lvl="1"/>
            <a:r>
              <a:rPr lang="en-US" sz="1800" dirty="0" smtClean="0"/>
              <a:t>Ex. Men </a:t>
            </a:r>
            <a:r>
              <a:rPr lang="en-US" sz="1800" dirty="0"/>
              <a:t>are smarter than women.</a:t>
            </a:r>
          </a:p>
          <a:p>
            <a:pPr lvl="1"/>
            <a:r>
              <a:rPr lang="en-US" sz="1800" dirty="0" smtClean="0"/>
              <a:t>Ex. It’s </a:t>
            </a:r>
            <a:r>
              <a:rPr lang="en-US" sz="1800" dirty="0"/>
              <a:t>O.K. if male students act up in class, because, as the saying goes, "boys will be boys</a:t>
            </a:r>
            <a:r>
              <a:rPr lang="en-US" sz="1800" dirty="0" smtClean="0"/>
              <a:t>."</a:t>
            </a:r>
          </a:p>
          <a:p>
            <a:r>
              <a:rPr lang="en-US" sz="1800" dirty="0" smtClean="0"/>
              <a:t>What are the </a:t>
            </a:r>
            <a:r>
              <a:rPr lang="en-US" sz="1800" b="1" i="1" dirty="0" smtClean="0"/>
              <a:t>behaviors</a:t>
            </a:r>
            <a:r>
              <a:rPr lang="en-US" sz="1800" dirty="0" smtClean="0"/>
              <a:t> associated with individuals who grapple with this ‘ism?</a:t>
            </a:r>
          </a:p>
          <a:p>
            <a:pPr lvl="1"/>
            <a:r>
              <a:rPr lang="en-US" sz="1800" dirty="0" smtClean="0"/>
              <a:t>Ex. A </a:t>
            </a:r>
            <a:r>
              <a:rPr lang="en-US" sz="1800" dirty="0"/>
              <a:t>teacher calls on male students more often than he or she calls on female students.</a:t>
            </a:r>
          </a:p>
          <a:p>
            <a:pPr lvl="1"/>
            <a:r>
              <a:rPr lang="en-US" sz="1800" dirty="0" smtClean="0"/>
              <a:t>Ex. Domestic </a:t>
            </a:r>
            <a:r>
              <a:rPr lang="en-US" sz="1800" dirty="0"/>
              <a:t>violence: e.g., "A husband justifies his use of physical force to settle a domestic dispute by asserting that he is 'the head of the family</a:t>
            </a:r>
            <a:r>
              <a:rPr lang="en-US" sz="1800" dirty="0" smtClean="0"/>
              <a:t>.'"</a:t>
            </a:r>
          </a:p>
          <a:p>
            <a:r>
              <a:rPr lang="en-US" sz="1800" dirty="0" smtClean="0"/>
              <a:t>What is the </a:t>
            </a:r>
            <a:r>
              <a:rPr lang="en-US" sz="1800" b="1" i="1" dirty="0" smtClean="0"/>
              <a:t>use of language </a:t>
            </a:r>
            <a:r>
              <a:rPr lang="en-US" sz="1800" dirty="0" smtClean="0"/>
              <a:t>among individuals who grapple with this ‘ism?</a:t>
            </a:r>
          </a:p>
          <a:p>
            <a:pPr lvl="1"/>
            <a:r>
              <a:rPr lang="en-US" sz="1800" dirty="0" smtClean="0"/>
              <a:t>Ex. Slurs, jokes, verbal expressions, etc.</a:t>
            </a:r>
          </a:p>
          <a:p>
            <a:r>
              <a:rPr lang="en-US" sz="1800" dirty="0" smtClean="0"/>
              <a:t>Provide some examples of </a:t>
            </a:r>
            <a:r>
              <a:rPr lang="en-US" sz="1800" b="1" i="1" dirty="0" smtClean="0"/>
              <a:t>institutional policies </a:t>
            </a:r>
            <a:r>
              <a:rPr lang="en-US" sz="1800" dirty="0" smtClean="0"/>
              <a:t>associated with this ‘ism?</a:t>
            </a:r>
          </a:p>
          <a:p>
            <a:pPr lvl="1"/>
            <a:r>
              <a:rPr lang="en-US" sz="1800" dirty="0" smtClean="0"/>
              <a:t>Ex. A </a:t>
            </a:r>
            <a:r>
              <a:rPr lang="en-US" sz="1800" dirty="0"/>
              <a:t>school uses textbooks that ignore or minimize the contributions of women.</a:t>
            </a:r>
          </a:p>
          <a:p>
            <a:pPr lvl="1"/>
            <a:r>
              <a:rPr lang="en-US" sz="1800" dirty="0" smtClean="0"/>
              <a:t>Ex. Police </a:t>
            </a:r>
            <a:r>
              <a:rPr lang="en-US" sz="1800" dirty="0"/>
              <a:t>departments sometimes treat instances of domestic violence as "family disputes" and not as crimes</a:t>
            </a:r>
            <a:r>
              <a:rPr lang="en-US" sz="1800" dirty="0" smtClean="0"/>
              <a:t>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0538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</a:t>
            </a:r>
            <a:r>
              <a:rPr lang="en-US" dirty="0" smtClean="0"/>
              <a:t> </a:t>
            </a:r>
            <a:r>
              <a:rPr lang="en-US" b="1" i="1" dirty="0" smtClean="0"/>
              <a:t>TKAM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2-3 specific examples from the novel thus far that clearly demonstrate the </a:t>
            </a:r>
            <a:r>
              <a:rPr lang="en-US" b="1" i="1" dirty="0" smtClean="0"/>
              <a:t>‘ism</a:t>
            </a:r>
            <a:r>
              <a:rPr lang="en-US" dirty="0" smtClean="0"/>
              <a:t>.  Be sure to include the page number from the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1034</TotalTime>
  <Words>415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The ‘isms… Sexism, Racism, Classism, and Ageism</vt:lpstr>
      <vt:lpstr>1. Sexism</vt:lpstr>
      <vt:lpstr>2. Racism</vt:lpstr>
      <vt:lpstr>3. Classism</vt:lpstr>
      <vt:lpstr>4. Ageism</vt:lpstr>
      <vt:lpstr>Turn to the next page and divide it into four boxes…</vt:lpstr>
      <vt:lpstr>Analyze the ‘ism that you have been assigned…</vt:lpstr>
      <vt:lpstr>In TKAM…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‘isms… Sexism, Racism, Classism, and Ageism</dc:title>
  <dc:creator>User</dc:creator>
  <cp:lastModifiedBy>User</cp:lastModifiedBy>
  <cp:revision>25</cp:revision>
  <dcterms:created xsi:type="dcterms:W3CDTF">2014-11-11T19:18:49Z</dcterms:created>
  <dcterms:modified xsi:type="dcterms:W3CDTF">2017-01-24T19:57:26Z</dcterms:modified>
</cp:coreProperties>
</file>