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1F6EC3-5BEE-429A-849F-F40E476D6A76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E7132C-5C09-4202-A74D-72084F770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lang/eng/michael_shermer_on_believing_strange_thing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copy into the Class Notes </a:t>
            </a:r>
            <a:r>
              <a:rPr lang="en-US" smtClean="0"/>
              <a:t>section of your </a:t>
            </a:r>
            <a:r>
              <a:rPr lang="en-US" dirty="0" smtClean="0"/>
              <a:t>notebook…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Myths &amp; Urban </a:t>
            </a:r>
            <a:r>
              <a:rPr lang="en-US" dirty="0" smtClean="0"/>
              <a:t>Legends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does the town of </a:t>
            </a:r>
            <a:r>
              <a:rPr lang="en-US" sz="3200" b="1" dirty="0" err="1" smtClean="0"/>
              <a:t>Maycomb</a:t>
            </a:r>
            <a:r>
              <a:rPr lang="en-US" sz="3200" b="1" dirty="0" smtClean="0"/>
              <a:t>, and in particular, the children, believe about Boo </a:t>
            </a:r>
            <a:r>
              <a:rPr lang="en-US" sz="3200" b="1" dirty="0" err="1" smtClean="0"/>
              <a:t>Radley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28208"/>
              </p:ext>
            </p:extLst>
          </p:nvPr>
        </p:nvGraphicFramePr>
        <p:xfrm>
          <a:off x="457200" y="19050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1" baseline="0" dirty="0" smtClean="0"/>
                        <a:t>MYTH </a:t>
                      </a:r>
                      <a:r>
                        <a:rPr lang="en-US" sz="2000" b="1" i="0" baseline="0" dirty="0" smtClean="0"/>
                        <a:t>of Boo </a:t>
                      </a:r>
                      <a:r>
                        <a:rPr lang="en-US" sz="2000" b="1" i="0" baseline="0" dirty="0" err="1" smtClean="0"/>
                        <a:t>Radley</a:t>
                      </a:r>
                      <a:r>
                        <a:rPr lang="en-US" sz="2000" b="1" i="0" baseline="0" dirty="0" smtClean="0"/>
                        <a:t> (from the </a:t>
                      </a:r>
                      <a:r>
                        <a:rPr lang="en-US" sz="2000" b="1" i="0" baseline="0" dirty="0" err="1" smtClean="0"/>
                        <a:t>childrens</a:t>
                      </a:r>
                      <a:r>
                        <a:rPr lang="en-US" sz="2000" b="1" i="0" baseline="0" dirty="0" smtClean="0"/>
                        <a:t>’ perspectives) – Chapters 1 &amp;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</a:t>
                      </a:r>
                      <a:r>
                        <a:rPr lang="en-US" sz="2000" i="1" dirty="0" smtClean="0"/>
                        <a:t>TRUTH / FACTS</a:t>
                      </a:r>
                      <a:r>
                        <a:rPr lang="en-US" sz="2000" i="1" baseline="0" dirty="0" smtClean="0"/>
                        <a:t> </a:t>
                      </a:r>
                      <a:r>
                        <a:rPr lang="en-US" sz="2000" i="0" baseline="0" dirty="0" smtClean="0"/>
                        <a:t>about Boo </a:t>
                      </a:r>
                      <a:r>
                        <a:rPr lang="en-US" sz="2000" i="0" baseline="0" dirty="0" err="1" smtClean="0"/>
                        <a:t>Radley</a:t>
                      </a:r>
                      <a:r>
                        <a:rPr lang="en-US" sz="2000" i="0" baseline="0" dirty="0" smtClean="0"/>
                        <a:t> (from Miss </a:t>
                      </a:r>
                      <a:r>
                        <a:rPr lang="en-US" sz="2000" i="0" baseline="0" dirty="0" err="1" smtClean="0"/>
                        <a:t>Maudie’s</a:t>
                      </a:r>
                      <a:r>
                        <a:rPr lang="en-US" sz="2000" i="0" baseline="0" dirty="0" smtClean="0"/>
                        <a:t> perspective) – Chapters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Fact</a:t>
            </a:r>
            <a:r>
              <a:rPr lang="en-US" dirty="0" smtClean="0"/>
              <a:t> – </a:t>
            </a:r>
            <a:r>
              <a:rPr lang="en-US" dirty="0"/>
              <a:t>something that actually exists; reality; truth: </a:t>
            </a:r>
            <a:r>
              <a:rPr lang="en-US" i="1" dirty="0"/>
              <a:t>Your fears have no basis in fact. </a:t>
            </a:r>
            <a:endParaRPr lang="en-US" dirty="0" smtClean="0"/>
          </a:p>
          <a:p>
            <a:r>
              <a:rPr lang="en-US" sz="3600" b="1" dirty="0" smtClean="0">
                <a:solidFill>
                  <a:srgbClr val="C00000"/>
                </a:solidFill>
              </a:rPr>
              <a:t>Myth</a:t>
            </a:r>
            <a:r>
              <a:rPr lang="en-US" dirty="0" smtClean="0"/>
              <a:t> – </a:t>
            </a:r>
            <a:r>
              <a:rPr lang="en-US" dirty="0"/>
              <a:t>a traditional or legendary story, usually concerning some being or hero or event, with or without a determinable basis of fact or a natural explanation. </a:t>
            </a:r>
            <a:endParaRPr lang="en-US" dirty="0" smtClean="0"/>
          </a:p>
          <a:p>
            <a:r>
              <a:rPr lang="en-US" sz="3600" b="1" dirty="0" smtClean="0">
                <a:solidFill>
                  <a:srgbClr val="7030A0"/>
                </a:solidFill>
              </a:rPr>
              <a:t>Urban Legend </a:t>
            </a:r>
            <a:r>
              <a:rPr lang="en-US" dirty="0" smtClean="0"/>
              <a:t>– </a:t>
            </a:r>
            <a:r>
              <a:rPr lang="en-US" dirty="0"/>
              <a:t>a modern story of obscure origin and with little or no supporting evidence that spreads spontaneously in varying forms and often has elements of humor, moralizing, or horror.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first distinguish between a </a:t>
            </a:r>
            <a:r>
              <a:rPr lang="en-US" sz="4900" b="1" dirty="0" smtClean="0">
                <a:solidFill>
                  <a:srgbClr val="C00000"/>
                </a:solidFill>
              </a:rPr>
              <a:t>Myth</a:t>
            </a:r>
            <a:r>
              <a:rPr lang="en-US" dirty="0" smtClean="0"/>
              <a:t>, </a:t>
            </a:r>
            <a:r>
              <a:rPr lang="en-US" sz="4900" b="1" dirty="0" smtClean="0">
                <a:solidFill>
                  <a:srgbClr val="7030A0"/>
                </a:solidFill>
              </a:rPr>
              <a:t>Urban Legend</a:t>
            </a:r>
            <a:r>
              <a:rPr lang="en-US" dirty="0" smtClean="0"/>
              <a:t>, and a </a:t>
            </a:r>
            <a:r>
              <a:rPr lang="en-US" sz="4900" b="1" dirty="0" smtClean="0">
                <a:solidFill>
                  <a:srgbClr val="FFC000"/>
                </a:solidFill>
              </a:rPr>
              <a:t>Fact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Urban Legend is similar to modern folklore consisting of stories often thought to be factual by those circulating them.</a:t>
            </a:r>
          </a:p>
          <a:p>
            <a:r>
              <a:rPr lang="en-US" dirty="0" smtClean="0"/>
              <a:t>Urban legends are not necessarily untrue, but they are often distorted, exaggerated, or sensationalized.</a:t>
            </a:r>
          </a:p>
          <a:p>
            <a:r>
              <a:rPr lang="en-US" dirty="0" smtClean="0"/>
              <a:t>Urban legends are sometimes repeated in news stories and, in recent years, distributed by e-mail.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Urban Legend</a:t>
            </a:r>
            <a:r>
              <a:rPr lang="en-US" dirty="0"/>
              <a:t>?</a:t>
            </a:r>
            <a:r>
              <a:rPr lang="en-US" dirty="0" smtClean="0"/>
              <a:t> cont’d…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frequently allege that such tales happened to a “friend of a friend.”</a:t>
            </a:r>
          </a:p>
          <a:p>
            <a:r>
              <a:rPr lang="en-US" dirty="0" smtClean="0"/>
              <a:t>Some urban legends have survived a long time, evolving slightly over the years.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The woman killed by spiders that were nesting in her elaborate hairdo.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rban-leg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733800"/>
            <a:ext cx="294759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legends tend to reflect modern circumstances.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The people who were ambushed, drugged, and woke up minus one kidney.</a:t>
            </a:r>
          </a:p>
          <a:p>
            <a:pPr algn="r"/>
            <a:endParaRPr lang="en-US" i="1" dirty="0" smtClean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rban-leg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514600"/>
            <a:ext cx="3474720" cy="3810000"/>
          </a:xfrm>
          <a:prstGeom prst="rect">
            <a:avLst/>
          </a:prstGeom>
        </p:spPr>
      </p:pic>
      <p:pic>
        <p:nvPicPr>
          <p:cNvPr id="6" name="Picture 5" descr="urban-legend-ru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8956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Urban legends are framed as complete stories with plot and characters.</a:t>
            </a:r>
          </a:p>
          <a:p>
            <a:r>
              <a:rPr lang="en-US" dirty="0" smtClean="0"/>
              <a:t>The appeal of urban legends are its elements of mystery, horror, fear or humor, especially dark humor.</a:t>
            </a:r>
          </a:p>
          <a:p>
            <a:r>
              <a:rPr lang="en-US" dirty="0" smtClean="0"/>
              <a:t>Many are “cautionary tales” or warnings, while others are “widely dispersed misinformation.”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A college student will automatically pass all courses in a semester if one’s roommate commits suicide.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Legend Structure…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urban legends depict horrific crimes, contaminated foods or other situations which, if true, might affect a lot of people.  Anyone believing such stories might feel compelled to warn loved ones.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rban-legend-1998-04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276600"/>
            <a:ext cx="6705600" cy="320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Have you ever received one of these?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1179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view the video, identify what you feel are Michael </a:t>
            </a:r>
            <a:r>
              <a:rPr lang="en-US" dirty="0" err="1" smtClean="0"/>
              <a:t>Shermer’s</a:t>
            </a:r>
            <a:r>
              <a:rPr lang="en-US" dirty="0" smtClean="0"/>
              <a:t> main points: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www.ted.com/talks/lang/eng/michael_shermer_on_believing_strange_things.html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the following TED Talk video…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1454</TotalTime>
  <Words>445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Myths &amp; Urban Legends</vt:lpstr>
      <vt:lpstr>Let’s first distinguish between a Myth, Urban Legend, and a Fact…</vt:lpstr>
      <vt:lpstr>What is an Urban Legend? cont’d…</vt:lpstr>
      <vt:lpstr>PowerPoint Presentation</vt:lpstr>
      <vt:lpstr>PowerPoint Presentation</vt:lpstr>
      <vt:lpstr>Urban Legend Structure…</vt:lpstr>
      <vt:lpstr>PowerPoint Presentation</vt:lpstr>
      <vt:lpstr>Have you ever received one of these?</vt:lpstr>
      <vt:lpstr>Watch the following TED Talk video…</vt:lpstr>
      <vt:lpstr>What does the town of Maycomb, and in particular, the children, believe about Boo Radley?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Legends</dc:title>
  <dc:creator>jeffco</dc:creator>
  <cp:lastModifiedBy>User</cp:lastModifiedBy>
  <cp:revision>57</cp:revision>
  <dcterms:created xsi:type="dcterms:W3CDTF">2011-10-25T17:08:25Z</dcterms:created>
  <dcterms:modified xsi:type="dcterms:W3CDTF">2017-01-10T22:04:25Z</dcterms:modified>
</cp:coreProperties>
</file>